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6858000" cx="12192000"/>
  <p:notesSz cx="6858000" cy="9144000"/>
  <p:embeddedFontLst>
    <p:embeddedFont>
      <p:font typeface="Tahoma"/>
      <p:regular r:id="rId114"/>
      <p:bold r:id="rId115"/>
    </p:embeddedFont>
    <p:embeddedFont>
      <p:font typeface="Century Gothic"/>
      <p:regular r:id="rId116"/>
      <p:bold r:id="rId117"/>
      <p:italic r:id="rId118"/>
      <p:boldItalic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teve Salina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CenturyGothic-italic.fntdata"/><Relationship Id="rId117" Type="http://schemas.openxmlformats.org/officeDocument/2006/relationships/font" Target="fonts/CenturyGothic-bold.fntdata"/><Relationship Id="rId116" Type="http://schemas.openxmlformats.org/officeDocument/2006/relationships/font" Target="fonts/CenturyGothic-regular.fntdata"/><Relationship Id="rId115" Type="http://schemas.openxmlformats.org/officeDocument/2006/relationships/font" Target="fonts/Tahoma-bold.fntdata"/><Relationship Id="rId119" Type="http://schemas.openxmlformats.org/officeDocument/2006/relationships/font" Target="fonts/CenturyGothic-boldItalic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Tahoma-regular.fntdata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9-19T10:51:46.438">
    <p:pos x="6000" y="0"/>
    <p:text>expand on decision trees here</p:text>
  </p:cm>
  <p:cm authorId="0" idx="2" dt="2024-09-19T10:51:46.438">
    <p:pos x="6000" y="0"/>
    <p:text>really, expand on all the ML stuff here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asions.checkpoint.com/src/Evasions/techniques/processes.html" TargetMode="Externa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162" name="Google Shape;1162;p1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2" name="Google Shape;1172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173" name="Google Shape;1173;p1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183" name="Google Shape;1183;p10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1" name="Google Shape;1191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192" name="Google Shape;1192;p1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201" name="Google Shape;1201;p1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d306625d9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g2d306625d9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212" name="Google Shape;1212;g2d306625d9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428" name="Google Shape;428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438" name="Google Shape;43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448" name="Google Shape;44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458" name="Google Shape;45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468" name="Google Shape;468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478" name="Google Shape;47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488" name="Google Shape;488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the past several years, we in the security community have witnessed an </a:t>
            </a:r>
            <a:r>
              <a:rPr lang="en-US"/>
              <a:t>explosion</a:t>
            </a:r>
            <a:r>
              <a:rPr lang="en-US"/>
              <a:t> in the capabilities of defensive teams. One of the ways that blue has been able to outpace red, is through the systematic integration of AI/ML technologies to detections stacks both on end-user devices and in aggregate intelligence resources. Offensive operators, despite evolving in low-level interactions and increasingly refining operational security (opsec) have not experienced the same evolution in </a:t>
            </a:r>
            <a:r>
              <a:rPr lang="en-US"/>
              <a:t>capabilities</a:t>
            </a:r>
            <a:r>
              <a:rPr lang="en-US"/>
              <a:t>.</a:t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498" name="Google Shape;49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508" name="Google Shape;508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518" name="Google Shape;518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528" name="Google Shape;528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538" name="Google Shape;538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548" name="Google Shape;548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560" name="Google Shape;560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570" name="Google Shape;570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580" name="Google Shape;580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590" name="Google Shape;590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question then becomes, what can AI/ML bring to offensive operations?</a:t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600" name="Google Shape;600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610" name="Google Shape;610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620" name="Google Shape;620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630" name="Google Shape;630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640" name="Google Shape;640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650" name="Google Shape;650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660" name="Google Shape;660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670" name="Google Shape;670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684" name="Google Shape;684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701" name="Google Shape;701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719" name="Google Shape;719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738" name="Google Shape;738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759" name="Google Shape;759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780" name="Google Shape;780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789" name="Google Shape;789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798" name="Google Shape;798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807" name="Google Shape;807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816" name="Google Shape;816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827" name="Google Shape;827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6" name="Google Shape;836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845" name="Google Shape;845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854" name="Google Shape;854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863" name="Google Shape;863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874" name="Google Shape;874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885" name="Google Shape;885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892" name="Google Shape;892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899" name="Google Shape;899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06" name="Google Shape;906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13" name="Google Shape;913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20" name="Google Shape;920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27" name="Google Shape;927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34" name="Google Shape;934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41" name="Google Shape;941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48" name="Google Shape;948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55" name="Google Shape;955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62" name="Google Shape;962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69" name="Google Shape;969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76" name="Google Shape;976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83" name="Google Shape;983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90" name="Google Shape;990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997" name="Google Shape;997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008" name="Google Shape;1008;p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025" name="Google Shape;1025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039" name="Google Shape;1039;p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060" name="Google Shape;1060;p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082" name="Google Shape;1082;p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https://evasions.checkpoint.com/src/Evasions/techniques/processes.html</a:t>
            </a:r>
            <a:r>
              <a:rPr lang="en-US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https://stackoverflow.com/questions/2686096/c-get-username-from-process</a:t>
            </a:r>
            <a:endParaRPr/>
          </a:p>
        </p:txBody>
      </p:sp>
      <p:sp>
        <p:nvSpPr>
          <p:cNvPr id="1107" name="Google Shape;1107;p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13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1" name="Google Shape;111;p1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15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3" name="Google Shape;113;p15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1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16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16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6" name="Google Shape;126;p1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16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16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16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0" name="Google Shape;50;p6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8.png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3.png"/><Relationship Id="rId4" Type="http://schemas.openxmlformats.org/officeDocument/2006/relationships/hyperlink" Target="https://terminator.fandom.com/wiki/T-70" TargetMode="External"/><Relationship Id="rId5" Type="http://schemas.openxmlformats.org/officeDocument/2006/relationships/image" Target="../media/image59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terminator.fandom.com/wiki/T-70" TargetMode="External"/><Relationship Id="rId4" Type="http://schemas.openxmlformats.org/officeDocument/2006/relationships/image" Target="../media/image59.jpg"/><Relationship Id="rId5" Type="http://schemas.openxmlformats.org/officeDocument/2006/relationships/image" Target="../media/image5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terminator.fandom.com/wiki/T-70" TargetMode="External"/><Relationship Id="rId4" Type="http://schemas.openxmlformats.org/officeDocument/2006/relationships/image" Target="../media/image59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terminator.fandom.com/wiki/T-70" TargetMode="External"/><Relationship Id="rId4" Type="http://schemas.openxmlformats.org/officeDocument/2006/relationships/image" Target="../media/image59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s://terminator.fandom.com/wiki/T-70" TargetMode="External"/><Relationship Id="rId4" Type="http://schemas.openxmlformats.org/officeDocument/2006/relationships/image" Target="../media/image59.jpg"/><Relationship Id="rId5" Type="http://schemas.openxmlformats.org/officeDocument/2006/relationships/hyperlink" Target="https://github.com/0xTriboulet/T-70" TargetMode="External"/><Relationship Id="rId6" Type="http://schemas.openxmlformats.org/officeDocument/2006/relationships/hyperlink" Target="https://github.com/0xTriboulet/T-1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s://github.com/twistedfall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hyperlink" Target="https://evasions.checkpoint.com/src/Evasions/techniques/processes.html" TargetMode="External"/><Relationship Id="rId5" Type="http://schemas.openxmlformats.org/officeDocument/2006/relationships/hyperlink" Target="https://terminator.fandom.com/wiki/T-1" TargetMode="External"/><Relationship Id="rId6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Relationship Id="rId5" Type="http://schemas.openxmlformats.org/officeDocument/2006/relationships/hyperlink" Target="https://evasions.checkpoint.com/src/Evasions/techniques/processes.html" TargetMode="External"/><Relationship Id="rId6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Relationship Id="rId5" Type="http://schemas.openxmlformats.org/officeDocument/2006/relationships/hyperlink" Target="https://evasions.checkpoint.com/src/Evasions/techniques/processes.html" TargetMode="External"/><Relationship Id="rId6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netspi.com/blog/technical-blog/adversary-simulation/machine-learning-for-red-teams-part-1/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terminator.fandom.com/wiki/T-1" TargetMode="External"/><Relationship Id="rId6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netspi.com/blog/technical-blog/adversary-simulation/machine-learning-for-red-teams-part-1/" TargetMode="External"/><Relationship Id="rId4" Type="http://schemas.openxmlformats.org/officeDocument/2006/relationships/hyperlink" Target="https://terminator.fandom.com/wiki/T-1" TargetMode="External"/><Relationship Id="rId5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netspi.com/blog/technical-blog/adversary-simulation/machine-learning-for-red-teams-part-1/" TargetMode="External"/><Relationship Id="rId4" Type="http://schemas.openxmlformats.org/officeDocument/2006/relationships/hyperlink" Target="https://terminator.fandom.com/wiki/T-1" TargetMode="External"/><Relationship Id="rId5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39.png"/><Relationship Id="rId6" Type="http://schemas.openxmlformats.org/officeDocument/2006/relationships/hyperlink" Target="https://scikit-learn.org/stable/modules/generated/sklearn.tree.DecisionTreeClassifier.htm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1.xml"/><Relationship Id="rId4" Type="http://schemas.openxmlformats.org/officeDocument/2006/relationships/hyperlink" Target="https://terminator.fandom.com/wiki/T-1" TargetMode="External"/><Relationship Id="rId5" Type="http://schemas.openxmlformats.org/officeDocument/2006/relationships/image" Target="../media/image3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36.png"/><Relationship Id="rId6" Type="http://schemas.openxmlformats.org/officeDocument/2006/relationships/hyperlink" Target="https://github.com/d4rksystem/VBoxCloak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s://www.netspi.com/blog/technical-blog/adversary-simulation/machine-learning-for-red-teams-part-1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terminator.fandom.com/wiki/T-1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46.png"/><Relationship Id="rId6" Type="http://schemas.openxmlformats.org/officeDocument/2006/relationships/image" Target="../media/image3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3.png"/><Relationship Id="rId4" Type="http://schemas.openxmlformats.org/officeDocument/2006/relationships/image" Target="../media/image57.png"/><Relationship Id="rId5" Type="http://schemas.openxmlformats.org/officeDocument/2006/relationships/hyperlink" Target="https://terminator.fandom.com/wiki/T-1" TargetMode="External"/><Relationship Id="rId6" Type="http://schemas.openxmlformats.org/officeDocument/2006/relationships/image" Target="../media/image3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www.netspi.com/blog/technical-blog/adversary-simulation/machine-learning-for-red-teams-part-1/" TargetMode="External"/><Relationship Id="rId5" Type="http://schemas.openxmlformats.org/officeDocument/2006/relationships/hyperlink" Target="https://www.atlan.digital/insights/" TargetMode="External"/><Relationship Id="rId6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7.png"/><Relationship Id="rId4" Type="http://schemas.openxmlformats.org/officeDocument/2006/relationships/hyperlink" Target="https://www.cloudflare.com/learning/ai/what-are-embeddings/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8.png"/><Relationship Id="rId4" Type="http://schemas.openxmlformats.org/officeDocument/2006/relationships/image" Target="../media/image6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blocks and networks technology background" id="151" name="Google Shape;151;p19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ckwel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Building Skynet</a:t>
            </a:r>
            <a:br>
              <a:rPr lang="en-US"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5400">
                <a:latin typeface="Rockwell"/>
                <a:ea typeface="Rockwell"/>
                <a:cs typeface="Rockwell"/>
                <a:sym typeface="Rockwell"/>
              </a:rPr>
              <a:t>Artificial Intelligence for Malware Development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3" name="Google Shape;153;p19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cap="none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cap="none">
                <a:latin typeface="Tahoma"/>
                <a:ea typeface="Tahoma"/>
                <a:cs typeface="Tahoma"/>
                <a:sym typeface="Tahoma"/>
              </a:rPr>
              <a:t>Steve Salinas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cap="none">
                <a:latin typeface="Tahoma"/>
                <a:ea typeface="Tahoma"/>
                <a:cs typeface="Tahoma"/>
                <a:sym typeface="Tahoma"/>
              </a:rPr>
              <a:t>@0xtriboulet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capabilities can AI/ML bring to offensive operations?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Some challenges in answering this question...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Limited existing resources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Overemphasis on LLMs/Generative AI</a:t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1652" y="294837"/>
            <a:ext cx="7668695" cy="626832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26" name="Google Shape;226;p28"/>
          <p:cNvSpPr txBox="1"/>
          <p:nvPr/>
        </p:nvSpPr>
        <p:spPr>
          <a:xfrm>
            <a:off x="4262403" y="6530895"/>
            <a:ext cx="36640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DuckDuckGo Search August 3</a:t>
            </a:r>
            <a:r>
              <a:rPr baseline="30000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2024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Demo Discussion</a:t>
            </a:r>
            <a:endParaRPr/>
          </a:p>
        </p:txBody>
      </p:sp>
      <p:sp>
        <p:nvSpPr>
          <p:cNvPr id="1152" name="Google Shape;1152;p11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Three scenarios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John Connor comparison to me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&gt;80% similarity, a bit high? Likely due to comparison being done on cropped images instead of key facial features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John Connor comparison to John Connor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Same image used for reference as print out due to John Connor’s unavailability at the time of testing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Demo Discussion</a:t>
            </a:r>
            <a:endParaRPr/>
          </a:p>
        </p:txBody>
      </p:sp>
      <p:sp>
        <p:nvSpPr>
          <p:cNvPr id="1158" name="Google Shape;1158;p11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Three scenarios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John Connor comparison to me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&gt;80% similarity, a bit high? Likely due to comparison being done on cropped images instead of key facial features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John Connor comparison to John Connor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Same image used for reference as print out due to John Connor’s unavailability at the time of testing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LinkedIn pfp to me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Final validation to confirm facial verification mechanism could recognize the same individual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Back to our question</a:t>
            </a:r>
            <a:endParaRPr/>
          </a:p>
        </p:txBody>
      </p:sp>
      <p:sp>
        <p:nvSpPr>
          <p:cNvPr id="1165" name="Google Shape;1165;p12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Can we use AI/ML to refine existing attack methods?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Loader Design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VM Detection 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b="1" lang="en-US"/>
              <a:t>Target User Verification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heckmark with solid fill" id="1166" name="Google Shape;116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385" y="2927650"/>
            <a:ext cx="300182" cy="300182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20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https://terminator.fandom.com/wiki/T-70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</p:txBody>
      </p:sp>
      <p:pic>
        <p:nvPicPr>
          <p:cNvPr descr="Checkmark with solid fill" id="1168" name="Google Shape;116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385" y="3277411"/>
            <a:ext cx="300182" cy="30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16616" y="3720110"/>
            <a:ext cx="1544144" cy="272455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Alternative Approaches</a:t>
            </a:r>
            <a:endParaRPr/>
          </a:p>
        </p:txBody>
      </p:sp>
      <p:sp>
        <p:nvSpPr>
          <p:cNvPr id="1176" name="Google Shape;1176;p12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OpenCV ML primitives could be used to train a model in Python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Model could then be used at runtime like the CascadeClassifier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177" name="Google Shape;1177;p121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https://terminator.fandom.com/wiki/T-70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</p:txBody>
      </p:sp>
      <p:pic>
        <p:nvPicPr>
          <p:cNvPr id="1178" name="Google Shape;1178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6616" y="3720110"/>
            <a:ext cx="1544144" cy="272455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179" name="Google Shape;1179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992" y="3090941"/>
            <a:ext cx="5121038" cy="359198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2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Alternative Approaches</a:t>
            </a:r>
            <a:endParaRPr/>
          </a:p>
        </p:txBody>
      </p:sp>
      <p:sp>
        <p:nvSpPr>
          <p:cNvPr id="1186" name="Google Shape;1186;p12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OpenCV ML primitives could be used to train a model in Python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Model could then be used at runtime like the CascadeClassifier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Resnet50 or other visual recognition model could be used for better accuracy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executable ~26MB -&gt; ~100MB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187" name="Google Shape;1187;p122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https://terminator.fandom.com/wiki/T-70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</p:txBody>
      </p:sp>
      <p:pic>
        <p:nvPicPr>
          <p:cNvPr id="1188" name="Google Shape;1188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6616" y="3720110"/>
            <a:ext cx="1544144" cy="272455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Alternative Approaches</a:t>
            </a:r>
            <a:endParaRPr/>
          </a:p>
        </p:txBody>
      </p:sp>
      <p:sp>
        <p:nvSpPr>
          <p:cNvPr id="1195" name="Google Shape;1195;p123"/>
          <p:cNvSpPr txBox="1"/>
          <p:nvPr>
            <p:ph idx="1" type="body"/>
          </p:nvPr>
        </p:nvSpPr>
        <p:spPr>
          <a:xfrm>
            <a:off x="1104293" y="2043774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OpenCV ML primitives could be used to train a model in Python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Model could then be used at runtime like the CascadeClassifier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Resnet50 or other visual recognition model could be used for better accuracy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executable ~26MB -&gt; ~100MB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Models could be remotely staged on GitHub/HuggingFace and downloaded/used by the executable at runtime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196" name="Google Shape;1196;p123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https://terminator.fandom.com/wiki/T-70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</p:txBody>
      </p:sp>
      <p:pic>
        <p:nvPicPr>
          <p:cNvPr id="1197" name="Google Shape;1197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6616" y="3720110"/>
            <a:ext cx="1544144" cy="272455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Future Research</a:t>
            </a:r>
            <a:endParaRPr/>
          </a:p>
        </p:txBody>
      </p:sp>
      <p:sp>
        <p:nvSpPr>
          <p:cNvPr id="1204" name="Google Shape;1204;p124"/>
          <p:cNvSpPr txBox="1"/>
          <p:nvPr>
            <p:ph idx="1" type="body"/>
          </p:nvPr>
        </p:nvSpPr>
        <p:spPr>
          <a:xfrm>
            <a:off x="1104293" y="2043774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27660" lvl="0" marL="34290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Bring Your Own Intelligence </a:t>
            </a:r>
            <a:endParaRPr/>
          </a:p>
          <a:p>
            <a:pPr indent="-272033" lvl="1" marL="74295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Load AI/ML Capabilities via BOF</a:t>
            </a:r>
            <a:endParaRPr/>
          </a:p>
          <a:p>
            <a:pPr indent="-329184" lvl="0" marL="342900" rtl="0" algn="l">
              <a:spcBef>
                <a:spcPts val="1000"/>
              </a:spcBef>
              <a:spcAft>
                <a:spcPts val="0"/>
              </a:spcAft>
              <a:buSzPct val="72000"/>
              <a:buChar char="►"/>
            </a:pPr>
            <a:r>
              <a:rPr lang="en-US"/>
              <a:t>AI/ML Capabilities in PIC</a:t>
            </a:r>
            <a:endParaRPr/>
          </a:p>
          <a:p>
            <a:pPr indent="-327660" lvl="0" marL="34290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OCR data exfiltration</a:t>
            </a:r>
            <a:endParaRPr/>
          </a:p>
          <a:p>
            <a:pPr indent="-327660" lvl="0" marL="34290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Runtime modeling of target system</a:t>
            </a:r>
            <a:endParaRPr/>
          </a:p>
          <a:p>
            <a:pPr indent="-327660" lvl="0" marL="34290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Teamserver command automation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1205" name="Google Shape;1205;p124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https://terminator.fandom.com/wiki/T-70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</p:txBody>
      </p:sp>
      <p:pic>
        <p:nvPicPr>
          <p:cNvPr id="1206" name="Google Shape;1206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6616" y="3720110"/>
            <a:ext cx="1544144" cy="272455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207" name="Google Shape;1207;p124"/>
          <p:cNvSpPr txBox="1"/>
          <p:nvPr/>
        </p:nvSpPr>
        <p:spPr>
          <a:xfrm>
            <a:off x="1104300" y="6144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https://github.com/0xTriboulet/T-70</a:t>
            </a:r>
            <a:r>
              <a:rPr lang="en-US"/>
              <a:t> </a:t>
            </a:r>
            <a:endParaRPr/>
          </a:p>
        </p:txBody>
      </p:sp>
      <p:sp>
        <p:nvSpPr>
          <p:cNvPr id="1208" name="Google Shape;1208;p124"/>
          <p:cNvSpPr txBox="1"/>
          <p:nvPr/>
        </p:nvSpPr>
        <p:spPr>
          <a:xfrm>
            <a:off x="1104300" y="58665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https://github.com/0xTriboulet/T-1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25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Special Thanks to…</a:t>
            </a:r>
            <a:endParaRPr/>
          </a:p>
        </p:txBody>
      </p:sp>
      <p:sp>
        <p:nvSpPr>
          <p:cNvPr id="1215" name="Google Shape;1215;p125"/>
          <p:cNvSpPr txBox="1"/>
          <p:nvPr>
            <p:ph idx="1" type="body"/>
          </p:nvPr>
        </p:nvSpPr>
        <p:spPr>
          <a:xfrm>
            <a:off x="1104293" y="2043774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►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https://github.com/twistedfall</a:t>
            </a:r>
            <a:r>
              <a:rPr lang="en-US" sz="2400"/>
              <a:t> </a:t>
            </a:r>
            <a:endParaRPr sz="2400"/>
          </a:p>
          <a:p>
            <a:pPr indent="-3937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@C5pider</a:t>
            </a:r>
            <a:endParaRPr sz="2400"/>
          </a:p>
          <a:p>
            <a:pPr indent="-3937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@NotNordgaren</a:t>
            </a:r>
            <a:endParaRPr sz="2400"/>
          </a:p>
          <a:p>
            <a:pPr indent="-3937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@m4ul3r_0x00</a:t>
            </a:r>
            <a:endParaRPr sz="2400"/>
          </a:p>
          <a:p>
            <a:pPr indent="-3937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@mrd0x</a:t>
            </a:r>
            <a:endParaRPr sz="2400"/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900"/>
              <a:buChar char="►"/>
            </a:pPr>
            <a:r>
              <a:rPr lang="en-US" sz="1900"/>
              <a:t>A bunch of other people</a:t>
            </a:r>
            <a:endParaRPr sz="1900"/>
          </a:p>
          <a:p>
            <a:pPr indent="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00"/>
          </a:p>
          <a:p>
            <a:pPr indent="-2413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</a:pPr>
            <a:r>
              <a:t/>
            </a:r>
            <a:endParaRPr sz="1900"/>
          </a:p>
          <a:p>
            <a:pPr indent="-194309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t/>
            </a:r>
            <a:endParaRPr sz="1729"/>
          </a:p>
          <a:p>
            <a:pPr indent="-194309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t/>
            </a:r>
            <a:endParaRPr sz="1729"/>
          </a:p>
          <a:p>
            <a:pPr indent="-194309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t/>
            </a:r>
            <a:endParaRPr sz="1729"/>
          </a:p>
          <a:p>
            <a:pPr indent="-194309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t/>
            </a:r>
            <a:endParaRPr sz="1729"/>
          </a:p>
          <a:p>
            <a:pPr indent="0" lvl="2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816"/>
              <a:buNone/>
            </a:pPr>
            <a:r>
              <a:t/>
            </a:r>
            <a:endParaRPr sz="1220"/>
          </a:p>
          <a:p>
            <a:pPr indent="-2413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Fin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capabilities can AI/ML bring to offensive operations?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Some challenges in answering this question...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Limited existing resources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Overemphasis on LLMs/Generative AI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1652" y="294837"/>
            <a:ext cx="7668695" cy="626832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34" name="Google Shape;234;p29"/>
          <p:cNvSpPr txBox="1"/>
          <p:nvPr/>
        </p:nvSpPr>
        <p:spPr>
          <a:xfrm>
            <a:off x="4262403" y="6530895"/>
            <a:ext cx="36640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DuckDuckGo Search August 3</a:t>
            </a:r>
            <a:r>
              <a:rPr baseline="30000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2024</a:t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3873357" y="4602822"/>
            <a:ext cx="3965825" cy="226032"/>
          </a:xfrm>
          <a:prstGeom prst="rect">
            <a:avLst/>
          </a:prstGeom>
          <a:solidFill>
            <a:srgbClr val="FFFF00">
              <a:alpha val="20000"/>
            </a:srgbClr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3180368" y="2657693"/>
            <a:ext cx="874047" cy="226032"/>
          </a:xfrm>
          <a:prstGeom prst="rect">
            <a:avLst/>
          </a:prstGeom>
          <a:solidFill>
            <a:srgbClr val="FFFF00">
              <a:alpha val="20000"/>
            </a:srgbClr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6965135" y="6064165"/>
            <a:ext cx="874047" cy="226032"/>
          </a:xfrm>
          <a:prstGeom prst="rect">
            <a:avLst/>
          </a:prstGeom>
          <a:solidFill>
            <a:srgbClr val="FFFF00">
              <a:alpha val="20000"/>
            </a:srgbClr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capabilities can AI/ML bring to offensive operations?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Some challenges in answering this question...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Limited existing resources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Overemphasis on LLMs/Generative AI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Attack model limitations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capabilities can AI/ML bring to offensive operations?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Some challenges in answering this question...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Limited existing resources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Overemphasis on LLMs/Generative AI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Attack model limitations</a:t>
            </a:r>
            <a:endParaRPr/>
          </a:p>
          <a:p>
            <a:pPr indent="-228600" lvl="3" marL="16002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Red Team operations are highly complex. Lessons learned from one environment may not translate across tech stacks, security products, etc...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 sz="4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capabilities can AI/ML bring to offensive operations?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Some challenges in answering this question...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Limited existing resources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Overemphasis on LLMs/Generative AI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Attack model limitations</a:t>
            </a:r>
            <a:endParaRPr/>
          </a:p>
          <a:p>
            <a:pPr indent="-228600" lvl="3" marL="16002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Red Team operations are highly complex. Lessons learned from one environment may not translate across tech stacks, security products, etc...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The initial question is too generic and abstract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descr="Help" id="256" name="Google Shape;256;p32"/>
          <p:cNvSpPr/>
          <p:nvPr/>
        </p:nvSpPr>
        <p:spPr>
          <a:xfrm>
            <a:off x="5576582" y="4914741"/>
            <a:ext cx="1510523" cy="13336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trike="sngStrike">
                <a:latin typeface="Tahoma"/>
                <a:ea typeface="Tahoma"/>
                <a:cs typeface="Tahoma"/>
                <a:sym typeface="Tahoma"/>
              </a:rPr>
              <a:t>What capabilities can AI/ML bring to offensive operations?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Can we use AI/ML to refine existing attack methods?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5041744" y="2754834"/>
            <a:ext cx="1069676" cy="168215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trike="sngStrike">
                <a:latin typeface="Tahoma"/>
                <a:ea typeface="Tahoma"/>
                <a:cs typeface="Tahoma"/>
                <a:sym typeface="Tahoma"/>
              </a:rPr>
              <a:t>What capabilities can AI/ML bring to offensive operations?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Can we use AI/ML to refine existing attack methods?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Shellcode Loader Design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5041744" y="2754834"/>
            <a:ext cx="1069676" cy="168215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are “shellcode loaders”?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are “shellcode loaders”?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Server with solid fill" id="283" name="Google Shape;2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0543" y="3343155"/>
            <a:ext cx="741958" cy="741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 with solid fill" id="284" name="Google Shape;28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6455" y="4455194"/>
            <a:ext cx="741958" cy="741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 with solid fill" id="285" name="Google Shape;28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6439" y="4512394"/>
            <a:ext cx="741958" cy="741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/>
          <p:nvPr/>
        </p:nvSpPr>
        <p:spPr>
          <a:xfrm rot="-2062544">
            <a:off x="4258502" y="4116049"/>
            <a:ext cx="1365203" cy="1277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3140150" y="5056075"/>
            <a:ext cx="167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2">
                <a:solidFill>
                  <a:srgbClr val="FF63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Attacker Machine</a:t>
            </a:r>
            <a:endParaRPr b="1" sz="15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5151325" y="4085125"/>
            <a:ext cx="1520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2">
                <a:solidFill>
                  <a:srgbClr val="FF63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Attacker Server</a:t>
            </a:r>
            <a:endParaRPr b="1" sz="15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ocument with solid fill" id="289" name="Google Shape;28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8353" y="4179903"/>
            <a:ext cx="741958" cy="74195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/>
        </p:nvSpPr>
        <p:spPr>
          <a:xfrm>
            <a:off x="7206851" y="5079125"/>
            <a:ext cx="1425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2">
                <a:solidFill>
                  <a:srgbClr val="8593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Target System</a:t>
            </a:r>
            <a:endParaRPr b="1" sz="15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8118397" y="3967735"/>
            <a:ext cx="3203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Malicious software (.exe, dll, etc...)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are “shellcode loaders”?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Server with solid fill" id="298" name="Google Shape;2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0543" y="3343155"/>
            <a:ext cx="741958" cy="741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 with solid fill" id="299" name="Google Shape;29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6455" y="4455194"/>
            <a:ext cx="741958" cy="741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 with solid fill" id="300" name="Google Shape;30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6439" y="4512394"/>
            <a:ext cx="741958" cy="74195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7"/>
          <p:cNvSpPr/>
          <p:nvPr/>
        </p:nvSpPr>
        <p:spPr>
          <a:xfrm rot="-2062544">
            <a:off x="4258502" y="4116049"/>
            <a:ext cx="1365203" cy="1277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ocument with solid fill" id="302" name="Google Shape;30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8353" y="4179903"/>
            <a:ext cx="741958" cy="74195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/>
          <p:nvPr/>
        </p:nvSpPr>
        <p:spPr>
          <a:xfrm rot="2279748">
            <a:off x="6231726" y="3837542"/>
            <a:ext cx="715117" cy="1255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8189479" y="3599186"/>
            <a:ext cx="31843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Malicious software loads </a:t>
            </a:r>
            <a:r>
              <a:rPr b="1" lang="en-US" sz="14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C2 Shellcode</a:t>
            </a:r>
            <a: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based on </a:t>
            </a:r>
            <a:r>
              <a:rPr b="1" lang="en-US" sz="14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programmatic logic</a:t>
            </a:r>
            <a:endParaRPr b="1" sz="2400" u="sng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3140150" y="5056075"/>
            <a:ext cx="167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2">
                <a:solidFill>
                  <a:srgbClr val="FF63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Attacker Machine</a:t>
            </a:r>
            <a:endParaRPr b="1" sz="15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5151325" y="4085125"/>
            <a:ext cx="1520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2">
                <a:solidFill>
                  <a:srgbClr val="FF63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Attacker Server</a:t>
            </a:r>
            <a:endParaRPr b="1" sz="15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7206851" y="5079125"/>
            <a:ext cx="1425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2">
                <a:solidFill>
                  <a:srgbClr val="8593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Target System</a:t>
            </a:r>
            <a:endParaRPr b="1" sz="15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WHOAMI</a:t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306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Steve Salinas 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5306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Senior Cybersecurity Researcher, Fortra (Present)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C2 Development</a:t>
            </a:r>
            <a:endParaRPr/>
          </a:p>
          <a:p>
            <a:pPr indent="-35306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Lead Developer, Datalytica (July)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Adversarial AI/ML Development</a:t>
            </a:r>
            <a:endParaRPr/>
          </a:p>
          <a:p>
            <a:pPr indent="-35306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United States Marine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Kinetic breaching ☺</a:t>
            </a:r>
            <a:endParaRPr/>
          </a:p>
          <a:p>
            <a:pPr indent="-194309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Fortra - Bloor Research" id="160" name="Google Shape;1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1213" y="1764648"/>
            <a:ext cx="2792351" cy="1782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ine Corps Emblem" id="161" name="Google Shape;16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1213" y="4164937"/>
            <a:ext cx="1290329" cy="1290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lytica" id="162" name="Google Shape;16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1213" y="3162808"/>
            <a:ext cx="3094183" cy="74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are “shellcode loaders”?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Server with solid fill" id="314" name="Google Shape;3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0543" y="3343155"/>
            <a:ext cx="741958" cy="741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 with solid fill" id="315" name="Google Shape;31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6455" y="4455194"/>
            <a:ext cx="741958" cy="741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 with solid fill" id="316" name="Google Shape;31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6439" y="4512394"/>
            <a:ext cx="741958" cy="74195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/>
          <p:nvPr/>
        </p:nvSpPr>
        <p:spPr>
          <a:xfrm rot="-2062544">
            <a:off x="4258502" y="4116049"/>
            <a:ext cx="1365203" cy="1277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ocument with solid fill" id="318" name="Google Shape;31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8353" y="4179903"/>
            <a:ext cx="741958" cy="74195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/>
        </p:nvSpPr>
        <p:spPr>
          <a:xfrm>
            <a:off x="8189479" y="3599186"/>
            <a:ext cx="31843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Malicious software loads </a:t>
            </a:r>
            <a:r>
              <a:rPr b="1" lang="en-US" sz="14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C2 Shellcode</a:t>
            </a:r>
            <a: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based on </a:t>
            </a:r>
            <a:r>
              <a:rPr b="1" lang="en-US" sz="14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programmatic logic</a:t>
            </a:r>
            <a:endParaRPr b="1" sz="2400" u="sng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0" name="Google Shape;320;p38"/>
          <p:cNvSpPr/>
          <p:nvPr/>
        </p:nvSpPr>
        <p:spPr>
          <a:xfrm rot="2279748">
            <a:off x="6231726" y="3837542"/>
            <a:ext cx="715117" cy="1255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8189479" y="4337850"/>
            <a:ext cx="341154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8875" lvl="0" marL="13887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Anti-VM/Emulation to prevent analysis of shellcode</a:t>
            </a:r>
            <a:endParaRPr/>
          </a:p>
          <a:p>
            <a:pPr indent="-138875" lvl="0" marL="138875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Guardrails (target verification)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3140150" y="5056075"/>
            <a:ext cx="167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2">
                <a:solidFill>
                  <a:srgbClr val="FF63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Attacker Machine</a:t>
            </a:r>
            <a:endParaRPr b="1" sz="15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5151325" y="4085125"/>
            <a:ext cx="1520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2">
                <a:solidFill>
                  <a:srgbClr val="FF63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Attacker Server</a:t>
            </a:r>
            <a:endParaRPr b="1" sz="15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7206851" y="5079125"/>
            <a:ext cx="1425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2">
                <a:solidFill>
                  <a:srgbClr val="8593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Target System</a:t>
            </a:r>
            <a:endParaRPr b="1" sz="15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are “shellcode loaders”?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Initiate C2 sessions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are “shellcode loaders”?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Initiate C2 sessions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Can be designed to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preemptively detect VM/emulation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342" name="Google Shape;342;p4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are “shellcode loaders”?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Initiate C2 sessions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Can be designed to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preemptively detect VM/emulation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Improved OPSEC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are “shellcode loaders”?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Initiate C2 sessions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Can be designed to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preemptively detect VM/emulation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Improved OPSEC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Operational considerations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Small size (Mbs?)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Versatile implementation (.exe, .dll,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and others)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Few dependencies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No dynamic dependencies to maximize compatibility on target systems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354" name="Google Shape;354;p4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55" name="Google Shape;355;p43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362" name="Google Shape;362;p4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Prior work: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Check Point Research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63" name="Google Shape;363;p44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364" name="Google Shape;36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370" name="Google Shape;370;p4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Prior work: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Check Point Research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71" name="Google Shape;3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47" y="3644184"/>
            <a:ext cx="4865637" cy="294288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72" name="Google Shape;372;p45"/>
          <p:cNvSpPr txBox="1"/>
          <p:nvPr/>
        </p:nvSpPr>
        <p:spPr>
          <a:xfrm>
            <a:off x="108678" y="6581001"/>
            <a:ext cx="61031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https://evasions.checkpoint.com/src/Evasions/techniques/processes.html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373" name="Google Shape;373;p45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374" name="Google Shape;374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380" name="Google Shape;38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81" name="Google Shape;381;p4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Prior work: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Check Point Research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83" name="Google Shape;383;p46"/>
          <p:cNvSpPr txBox="1"/>
          <p:nvPr/>
        </p:nvSpPr>
        <p:spPr>
          <a:xfrm>
            <a:off x="108678" y="6581001"/>
            <a:ext cx="61031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https://evasions.checkpoint.com/src/Evasions/techniques/processes.html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384" name="Google Shape;384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2674" y="753534"/>
            <a:ext cx="8203474" cy="571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390" name="Google Shape;39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91" name="Google Shape;391;p4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392" name="Google Shape;392;p4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Prior work: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Check Point Research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 txBox="1"/>
          <p:nvPr/>
        </p:nvSpPr>
        <p:spPr>
          <a:xfrm>
            <a:off x="108678" y="6581001"/>
            <a:ext cx="61031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https://evasions.checkpoint.com/src/Evasions/techniques/processes.html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394" name="Google Shape;394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2674" y="753534"/>
            <a:ext cx="8203474" cy="571778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/>
          <p:nvPr/>
        </p:nvSpPr>
        <p:spPr>
          <a:xfrm>
            <a:off x="1992674" y="5791201"/>
            <a:ext cx="8203474" cy="680120"/>
          </a:xfrm>
          <a:prstGeom prst="rect">
            <a:avLst/>
          </a:prstGeom>
          <a:solidFill>
            <a:srgbClr val="FFFF00">
              <a:alpha val="20000"/>
            </a:srgbClr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4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WHOAMI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Steve Salinas 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Senior Cybersecurity Researcher, Fortra (Present)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C2 Development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Lead Developer, Datalytica (July)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Adversarial AI/ML Development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United States Marine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Kinetic breaching ☺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average “malware developer” </a:t>
            </a:r>
            <a:endParaRPr/>
          </a:p>
        </p:txBody>
      </p:sp>
      <p:pic>
        <p:nvPicPr>
          <p:cNvPr descr="Fortra - Bloor Research"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1213" y="1764648"/>
            <a:ext cx="2792351" cy="1782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ine Corps Emblem"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1213" y="4164937"/>
            <a:ext cx="1290329" cy="1290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lytica" id="171" name="Google Shape;17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1213" y="3162808"/>
            <a:ext cx="3094183" cy="74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402" name="Google Shape;402;p4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Prior work: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NetSPI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03" name="Google Shape;403;p48"/>
          <p:cNvSpPr txBox="1"/>
          <p:nvPr/>
        </p:nvSpPr>
        <p:spPr>
          <a:xfrm>
            <a:off x="448573" y="5999201"/>
            <a:ext cx="852002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https://www.netspi.com/blog/technical-blog/adversary-simulation/machine-learning-for-red-teams-part-1/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04" name="Google Shape;40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720" y="2870952"/>
            <a:ext cx="5867268" cy="311324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06" name="Google Shape;40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412" name="Google Shape;412;p4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Prior work: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NetSPI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Enumerating </a:t>
            </a:r>
            <a:r>
              <a:rPr lang="en-US" u="sng"/>
              <a:t>unique process counts</a:t>
            </a:r>
            <a:r>
              <a:rPr lang="en-US"/>
              <a:t>, </a:t>
            </a:r>
            <a:r>
              <a:rPr lang="en-US" u="sng"/>
              <a:t>number of users</a:t>
            </a:r>
            <a:r>
              <a:rPr lang="en-US"/>
              <a:t>, and the </a:t>
            </a:r>
            <a:r>
              <a:rPr lang="en-US" u="sng"/>
              <a:t>unique processes per user </a:t>
            </a:r>
            <a:r>
              <a:rPr lang="en-US"/>
              <a:t>creates a discernable pattern between VMs and bare metal machines using neural nets (NN)</a:t>
            </a:r>
            <a:endParaRPr/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13" name="Google Shape;413;p49"/>
          <p:cNvSpPr txBox="1"/>
          <p:nvPr/>
        </p:nvSpPr>
        <p:spPr>
          <a:xfrm>
            <a:off x="448573" y="5999201"/>
            <a:ext cx="852002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https://www.netspi.com/blog/technical-blog/adversary-simulation/machine-learning-for-red-teams-part-1/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414" name="Google Shape;414;p49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15" name="Google Shape;41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Prior work: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NetSPI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Enumerating </a:t>
            </a:r>
            <a:r>
              <a:rPr lang="en-US" u="sng"/>
              <a:t>unique process counts</a:t>
            </a:r>
            <a:r>
              <a:rPr lang="en-US"/>
              <a:t>, </a:t>
            </a:r>
            <a:r>
              <a:rPr lang="en-US" u="sng"/>
              <a:t>number of users</a:t>
            </a:r>
            <a:r>
              <a:rPr lang="en-US"/>
              <a:t>, and the </a:t>
            </a:r>
            <a:r>
              <a:rPr lang="en-US" u="sng"/>
              <a:t>unique processes per user </a:t>
            </a:r>
            <a:r>
              <a:rPr lang="en-US"/>
              <a:t>creates a discernable pattern between VMs and bare metal machines using neural nets (NN)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Limitations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b="1" lang="en-US"/>
              <a:t>Python, use of NN, and “extensive” runtime pre-processing due to normalization of data</a:t>
            </a:r>
            <a:endParaRPr/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22" name="Google Shape;422;p50"/>
          <p:cNvSpPr txBox="1"/>
          <p:nvPr/>
        </p:nvSpPr>
        <p:spPr>
          <a:xfrm>
            <a:off x="448573" y="5999201"/>
            <a:ext cx="852002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https://www.netspi.com/blog/technical-blog/adversary-simulation/machine-learning-for-red-teams-part-1/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423" name="Google Shape;423;p50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24" name="Google Shape;42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431" name="Google Shape;431;p5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Implementing T-1 in C/C++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3" name="Google Shape;433;p51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34" name="Google Shape;43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441" name="Google Shape;441;p5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Implementing T-1 in C/C++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Constrains viable data analysis mechanics to those that can be implemented in reasonable time (personal patience tbh)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42" name="Google Shape;442;p5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3" name="Google Shape;443;p52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44" name="Google Shape;4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451" name="Google Shape;451;p5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Implementing T-1 in C/C++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Constrains viable data analysis mechanics to those that can be implemented in reasonable time (personal patience tbh)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Dataset from existing reference material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For simplicity and validation of results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52" name="Google Shape;452;p5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53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54" name="Google Shape;45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461" name="Google Shape;461;p5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Implementing T-1 in C/C++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Constrains viable data analysis mechanics to those that can be implemented in reasonable time (personal patience tbh)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Dataset from existing reference material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For simplicity and validation of results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b="1" lang="en-US"/>
              <a:t>Goal 1: Build model in Python but implement “learnings” in C/C++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62" name="Google Shape;462;p5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3" name="Google Shape;463;p54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64" name="Google Shape;46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471" name="Google Shape;471;p5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Implementing T-1 in C/C++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Constrains viable data analysis mechanics to those that can be implemented in reasonable time (personal patience tbh)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Dataset from existing reference material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For simplicity and validation of results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b="1" lang="en-US"/>
              <a:t>Goal 1: Build model in Python but implement “learnings” in C/C++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b="1" lang="en-US"/>
              <a:t>Goal 2: Distinguish between VM and bare metal machines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	with a high degree of confidence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72" name="Google Shape;472;p5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Google Shape;473;p55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74" name="Google Shape;47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481" name="Google Shape;481;p5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Python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82" name="Google Shape;482;p5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3" name="Google Shape;483;p56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84" name="Google Shape;48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491" name="Google Shape;491;p5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Python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u="sng"/>
              <a:t>Machine learning basics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92" name="Google Shape;492;p5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3" name="Google Shape;493;p57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94" name="Google Shape;49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The Problem</a:t>
            </a:r>
            <a:endParaRPr sz="4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Advanced in AI/ML have benefited </a:t>
            </a:r>
            <a:r>
              <a:rPr b="1" lang="en-US">
                <a:solidFill>
                  <a:srgbClr val="1CADE4"/>
                </a:solidFill>
                <a:latin typeface="Tahoma"/>
                <a:ea typeface="Tahoma"/>
                <a:cs typeface="Tahoma"/>
                <a:sym typeface="Tahoma"/>
              </a:rPr>
              <a:t>defensive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-US">
                <a:solidFill>
                  <a:srgbClr val="1CADE4"/>
                </a:solidFill>
                <a:latin typeface="Tahoma"/>
                <a:ea typeface="Tahoma"/>
                <a:cs typeface="Tahoma"/>
                <a:sym typeface="Tahoma"/>
              </a:rPr>
              <a:t>operators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by providing generalized detection engines trained on public and proprietary datasets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b="1" lang="en-US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Offensive operators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have largely not meaningfully capitalized on AI/ML technology</a:t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3177148" y="4150658"/>
            <a:ext cx="2024437" cy="2024437"/>
          </a:xfrm>
          <a:prstGeom prst="round2DiagRect">
            <a:avLst>
              <a:gd fmla="val 29727" name="adj1"/>
              <a:gd fmla="val 0" name="adj2"/>
            </a:avLst>
          </a:prstGeom>
          <a:solidFill>
            <a:srgbClr val="E9621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Processor" id="179" name="Google Shape;179;p22"/>
          <p:cNvSpPr/>
          <p:nvPr/>
        </p:nvSpPr>
        <p:spPr>
          <a:xfrm>
            <a:off x="3608586" y="4582095"/>
            <a:ext cx="1161562" cy="11615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7076679" y="4150658"/>
            <a:ext cx="2024437" cy="2024437"/>
          </a:xfrm>
          <a:prstGeom prst="round2DiagRect">
            <a:avLst>
              <a:gd fmla="val 29727" name="adj1"/>
              <a:gd fmla="val 0" name="adj2"/>
            </a:avLst>
          </a:prstGeom>
          <a:solidFill>
            <a:srgbClr val="E6B7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Head with Gears" id="181" name="Google Shape;181;p22"/>
          <p:cNvSpPr/>
          <p:nvPr/>
        </p:nvSpPr>
        <p:spPr>
          <a:xfrm>
            <a:off x="7508117" y="4582095"/>
            <a:ext cx="1161562" cy="11615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501" name="Google Shape;501;p5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Python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u="sng"/>
              <a:t>Machine learning basics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Data is stored into “dataframes” where columns are “features” and rows are the entries mapped to those features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02" name="Google Shape;502;p5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3" name="Google Shape;503;p58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504" name="Google Shape;50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511" name="Google Shape;511;p5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Python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u="sng"/>
              <a:t>Machine learning basics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Data is stored into “dataframes” where columns are “features” and rows are the entries mapped to those features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Creating a model typically requires three steps: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Training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Validation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Testing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12" name="Google Shape;512;p5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3" name="Google Shape;513;p59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514" name="Google Shape;51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521" name="Google Shape;521;p6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Python – The </a:t>
            </a:r>
            <a:r>
              <a:rPr i="1" lang="en-US"/>
              <a:t>de facto </a:t>
            </a:r>
            <a:r>
              <a:rPr lang="en-US"/>
              <a:t>standard for AI/ML development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22" name="Google Shape;522;p6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Google Shape;523;p60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524" name="Google Shape;52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531" name="Google Shape;531;p6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Python – The </a:t>
            </a:r>
            <a:r>
              <a:rPr i="1" lang="en-US"/>
              <a:t>de facto </a:t>
            </a:r>
            <a:r>
              <a:rPr lang="en-US"/>
              <a:t>standard for AI/ML development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Simplify data aggregation and pre-processing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32" name="Google Shape;532;p6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61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534" name="Google Shape;53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541" name="Google Shape;541;p6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Python – The </a:t>
            </a:r>
            <a:r>
              <a:rPr i="1" lang="en-US"/>
              <a:t>de facto </a:t>
            </a:r>
            <a:r>
              <a:rPr lang="en-US"/>
              <a:t>standard for AI/ML development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Simplify data aggregation and pre-processing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Sci-kit Learn enables expedient model training and validation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42" name="Google Shape;542;p6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62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544" name="Google Shape;54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551" name="Google Shape;551;p6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Python – The </a:t>
            </a:r>
            <a:r>
              <a:rPr i="1" lang="en-US"/>
              <a:t>de facto </a:t>
            </a:r>
            <a:r>
              <a:rPr lang="en-US"/>
              <a:t>standard for AI/ML development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Simplify data aggregation and pre-processing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Sci-kit Learn enables expedient model training and validation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Decision Tree Classifier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52" name="Google Shape;552;p6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3" name="Google Shape;553;p63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554" name="Google Shape;55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555" name="Google Shape;55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4" y="4451591"/>
            <a:ext cx="6239746" cy="218152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3"/>
          <p:cNvSpPr txBox="1"/>
          <p:nvPr/>
        </p:nvSpPr>
        <p:spPr>
          <a:xfrm>
            <a:off x="-10380" y="6596390"/>
            <a:ext cx="620877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https://scikit-learn.org/stable/modules/generated/sklearn.tree.DecisionTreeClassifier.html</a:t>
            </a:r>
            <a:r>
              <a:rPr lang="en-US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563" name="Google Shape;563;p6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Python – The </a:t>
            </a:r>
            <a:r>
              <a:rPr i="1" lang="en-US"/>
              <a:t>de facto </a:t>
            </a:r>
            <a:r>
              <a:rPr lang="en-US"/>
              <a:t>standard for AI/ML development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Simplify data aggregation and pre-processing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Sci-kit Learn enables expedient model training and validation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Decision Tree Classifier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Model “learnings” can be expressed as </a:t>
            </a:r>
            <a:r>
              <a:rPr b="1" lang="en-US"/>
              <a:t>naive conditionals</a:t>
            </a:r>
            <a:r>
              <a:rPr lang="en-US"/>
              <a:t> post-training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64" name="Google Shape;564;p6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p64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566" name="Google Shape;56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Detecting a VM from a loader</a:t>
            </a:r>
            <a:endParaRPr/>
          </a:p>
        </p:txBody>
      </p:sp>
      <p:sp>
        <p:nvSpPr>
          <p:cNvPr id="573" name="Google Shape;573;p6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Python – The </a:t>
            </a:r>
            <a:r>
              <a:rPr i="1" lang="en-US"/>
              <a:t>de facto </a:t>
            </a:r>
            <a:r>
              <a:rPr lang="en-US"/>
              <a:t>standard for AI/ML development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Simplify data aggregation and pre-processing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Sci-kit Learn enables expedient model training and validation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Decision Tree Classifier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Model “learnings” can be expressed as </a:t>
            </a:r>
            <a:r>
              <a:rPr b="1" lang="en-US"/>
              <a:t>naive conditionals</a:t>
            </a:r>
            <a:r>
              <a:rPr lang="en-US"/>
              <a:t> post-training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b="1" lang="en-US"/>
              <a:t>We can leverage these learnings in any programming language that supports comparisons (all of them)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74" name="Google Shape;574;p6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5" name="Google Shape;575;p65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576" name="Google Shape;57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583" name="Google Shape;583;p6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Dataset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Three features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number of unique processes, ratio of unique processes / user, number of users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84" name="Google Shape;584;p6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5" name="Google Shape;585;p66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586" name="Google Shape;58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593" name="Google Shape;593;p6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Dataset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Three features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number of unique processes, ratio of unique processes / user, number of users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Initial samples from NetSPI article 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94" name="Google Shape;594;p6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5" name="Google Shape;595;p67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596" name="Google Shape;59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 sz="4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Skynet when? (What capabilities can AI/ML bring to offensive operations?)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rminator Gif - IceGif" id="188" name="Google Shape;1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832" y="2874674"/>
            <a:ext cx="51435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603" name="Google Shape;603;p6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Dataset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Three features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number of unique processes, ratio of unique processes / user, number of users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Initial samples from NetSPI article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Collected additional data from security researchers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22 total entries (9 host, 13 VM)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04" name="Google Shape;604;p6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5" name="Google Shape;605;p68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606" name="Google Shape;60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613" name="Google Shape;613;p6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Dataset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Three features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number of unique processes, ratio of unique processes / user, number of users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Initial samples from NetSPI article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Collected additional data from security researchers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22 total entries (9 host, 13 VM)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Biases and outlier analysis on the data are </a:t>
            </a:r>
            <a:r>
              <a:rPr b="1" lang="en-US"/>
              <a:t>out of scope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14" name="Google Shape;614;p6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5" name="Google Shape;615;p69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616" name="Google Shape;61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623" name="Google Shape;623;p7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Training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24" name="Google Shape;624;p7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5" name="Google Shape;625;p70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626" name="Google Shape;62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633" name="Google Shape;633;p7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Training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75% of the data (16 entries) used for training/validation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34" name="Google Shape;634;p7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71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636" name="Google Shape;63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643" name="Google Shape;643;p7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Training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75% of the data (16 entries) used for training/validation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Pre-processing data augmentation via stochastic resampling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100 samples used at training time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44" name="Google Shape;644;p7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646" name="Google Shape;64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653" name="Google Shape;653;p7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Training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75% of the data (16 entries) used for training/validation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Pre-processing data augmentation via stochastic resampling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100 samples used at training time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Validation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5000 rounds of automated random search hyperparameter tuning and cross-validation with RandomizedSearchCV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54" name="Google Shape;654;p7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5" name="Google Shape;655;p73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656" name="Google Shape;65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663" name="Google Shape;663;p7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Training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75% of the data (16 entries) used for training/validation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Pre-processing data augmentation via stochastic resampling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100 samples used at training time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Validation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5000 rounds of automated random search hyperparameter tuning and cross-validation with RandomizedSearchCV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Testing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Final round of testing against unseen data (6 entries)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64" name="Google Shape;664;p7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Google Shape;665;p74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666" name="Google Shape;66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673" name="Google Shape;673;p7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p75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675" name="Google Shape;67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676" name="Google Shape;67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8604" y="1592384"/>
            <a:ext cx="6315956" cy="445832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5"/>
          <p:cNvSpPr txBox="1"/>
          <p:nvPr/>
        </p:nvSpPr>
        <p:spPr>
          <a:xfrm>
            <a:off x="7121883" y="3484495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678" name="Google Shape;678;p75"/>
          <p:cNvSpPr txBox="1"/>
          <p:nvPr/>
        </p:nvSpPr>
        <p:spPr>
          <a:xfrm>
            <a:off x="4169582" y="5696136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679" name="Google Shape;679;p75"/>
          <p:cNvSpPr txBox="1"/>
          <p:nvPr/>
        </p:nvSpPr>
        <p:spPr>
          <a:xfrm>
            <a:off x="2493182" y="4602914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  <p:sp>
        <p:nvSpPr>
          <p:cNvPr id="680" name="Google Shape;680;p75"/>
          <p:cNvSpPr txBox="1"/>
          <p:nvPr/>
        </p:nvSpPr>
        <p:spPr>
          <a:xfrm>
            <a:off x="6907081" y="5705280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687" name="Google Shape;687;p7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8" name="Google Shape;688;p76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689" name="Google Shape;68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690" name="Google Shape;69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8604" y="1592384"/>
            <a:ext cx="6315956" cy="445832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6"/>
          <p:cNvSpPr txBox="1"/>
          <p:nvPr/>
        </p:nvSpPr>
        <p:spPr>
          <a:xfrm>
            <a:off x="7121883" y="3484495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692" name="Google Shape;692;p76"/>
          <p:cNvSpPr txBox="1"/>
          <p:nvPr/>
        </p:nvSpPr>
        <p:spPr>
          <a:xfrm>
            <a:off x="4169582" y="5696136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693" name="Google Shape;693;p76"/>
          <p:cNvSpPr txBox="1"/>
          <p:nvPr/>
        </p:nvSpPr>
        <p:spPr>
          <a:xfrm>
            <a:off x="2493182" y="4602914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  <p:sp>
        <p:nvSpPr>
          <p:cNvPr id="694" name="Google Shape;694;p76"/>
          <p:cNvSpPr txBox="1"/>
          <p:nvPr/>
        </p:nvSpPr>
        <p:spPr>
          <a:xfrm>
            <a:off x="6907081" y="5705280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  <p:sp>
        <p:nvSpPr>
          <p:cNvPr id="695" name="Google Shape;695;p76"/>
          <p:cNvSpPr/>
          <p:nvPr/>
        </p:nvSpPr>
        <p:spPr>
          <a:xfrm>
            <a:off x="5256276" y="1746504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6" name="Google Shape;696;p76"/>
          <p:cNvSpPr/>
          <p:nvPr/>
        </p:nvSpPr>
        <p:spPr>
          <a:xfrm>
            <a:off x="3739471" y="2869825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7" name="Google Shape;697;p76"/>
          <p:cNvSpPr/>
          <p:nvPr/>
        </p:nvSpPr>
        <p:spPr>
          <a:xfrm>
            <a:off x="5227586" y="3955126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704" name="Google Shape;704;p7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5" name="Google Shape;705;p77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706" name="Google Shape;70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707" name="Google Shape;70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8604" y="1592384"/>
            <a:ext cx="6315956" cy="445832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7"/>
          <p:cNvSpPr txBox="1"/>
          <p:nvPr/>
        </p:nvSpPr>
        <p:spPr>
          <a:xfrm>
            <a:off x="7121883" y="3484495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709" name="Google Shape;709;p77"/>
          <p:cNvSpPr txBox="1"/>
          <p:nvPr/>
        </p:nvSpPr>
        <p:spPr>
          <a:xfrm>
            <a:off x="4169582" y="5696136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710" name="Google Shape;710;p77"/>
          <p:cNvSpPr txBox="1"/>
          <p:nvPr/>
        </p:nvSpPr>
        <p:spPr>
          <a:xfrm>
            <a:off x="2493182" y="4602914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  <p:sp>
        <p:nvSpPr>
          <p:cNvPr id="711" name="Google Shape;711;p77"/>
          <p:cNvSpPr txBox="1"/>
          <p:nvPr/>
        </p:nvSpPr>
        <p:spPr>
          <a:xfrm>
            <a:off x="6907081" y="5705280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  <p:sp>
        <p:nvSpPr>
          <p:cNvPr id="712" name="Google Shape;712;p77"/>
          <p:cNvSpPr/>
          <p:nvPr/>
        </p:nvSpPr>
        <p:spPr>
          <a:xfrm>
            <a:off x="5256276" y="1746504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3" name="Google Shape;713;p77"/>
          <p:cNvSpPr/>
          <p:nvPr/>
        </p:nvSpPr>
        <p:spPr>
          <a:xfrm>
            <a:off x="3739471" y="2869825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4" name="Google Shape;714;p77"/>
          <p:cNvSpPr/>
          <p:nvPr/>
        </p:nvSpPr>
        <p:spPr>
          <a:xfrm>
            <a:off x="5227586" y="3955126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5" name="Google Shape;715;p77"/>
          <p:cNvSpPr txBox="1"/>
          <p:nvPr/>
        </p:nvSpPr>
        <p:spPr>
          <a:xfrm>
            <a:off x="3492315" y="2560252"/>
            <a:ext cx="4447051" cy="2308324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(</a:t>
            </a:r>
            <a:r>
              <a:rPr b="1" lang="en-US" sz="1800">
                <a:solidFill>
                  <a:srgbClr val="F4A06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(process_count_per_user &gt; 75.3)</a:t>
            </a: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|| </a:t>
            </a: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(process_count_per_user &gt; 61.45 &amp;&amp;</a:t>
            </a:r>
            <a:b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process_count_per_user &lt;= 69.3)</a:t>
            </a: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 Bare metal machine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capabilities can AI/ML bring to offensive operations?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Some challenges in answering this question...</a:t>
            </a:r>
            <a:endParaRPr/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722" name="Google Shape;722;p7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3" name="Google Shape;723;p78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724" name="Google Shape;72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725" name="Google Shape;725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8604" y="1592384"/>
            <a:ext cx="6315956" cy="4458322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8"/>
          <p:cNvSpPr txBox="1"/>
          <p:nvPr/>
        </p:nvSpPr>
        <p:spPr>
          <a:xfrm>
            <a:off x="7121883" y="3484495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727" name="Google Shape;727;p78"/>
          <p:cNvSpPr txBox="1"/>
          <p:nvPr/>
        </p:nvSpPr>
        <p:spPr>
          <a:xfrm>
            <a:off x="4169582" y="5696136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728" name="Google Shape;728;p78"/>
          <p:cNvSpPr txBox="1"/>
          <p:nvPr/>
        </p:nvSpPr>
        <p:spPr>
          <a:xfrm>
            <a:off x="2493182" y="4602914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  <p:sp>
        <p:nvSpPr>
          <p:cNvPr id="729" name="Google Shape;729;p78"/>
          <p:cNvSpPr txBox="1"/>
          <p:nvPr/>
        </p:nvSpPr>
        <p:spPr>
          <a:xfrm>
            <a:off x="6907081" y="5705280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  <p:sp>
        <p:nvSpPr>
          <p:cNvPr id="730" name="Google Shape;730;p78"/>
          <p:cNvSpPr/>
          <p:nvPr/>
        </p:nvSpPr>
        <p:spPr>
          <a:xfrm>
            <a:off x="5256276" y="1746504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1" name="Google Shape;731;p78"/>
          <p:cNvSpPr/>
          <p:nvPr/>
        </p:nvSpPr>
        <p:spPr>
          <a:xfrm>
            <a:off x="3739471" y="2869825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2" name="Google Shape;732;p78"/>
          <p:cNvSpPr/>
          <p:nvPr/>
        </p:nvSpPr>
        <p:spPr>
          <a:xfrm>
            <a:off x="5227586" y="3955126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3" name="Google Shape;733;p78"/>
          <p:cNvSpPr txBox="1"/>
          <p:nvPr/>
        </p:nvSpPr>
        <p:spPr>
          <a:xfrm>
            <a:off x="3492315" y="2560252"/>
            <a:ext cx="4447051" cy="2308324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(</a:t>
            </a:r>
            <a:r>
              <a:rPr b="1" lang="en-US" sz="1800">
                <a:solidFill>
                  <a:srgbClr val="F4A06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(process_count_per_user &gt; 75.3)</a:t>
            </a: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|| </a:t>
            </a: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(process_count_per_user &gt; 61.45 &amp;&amp;</a:t>
            </a:r>
            <a:b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process_count_per_user &lt;= 69.3)</a:t>
            </a: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 Bare metal machine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}</a:t>
            </a:r>
            <a:endParaRPr/>
          </a:p>
        </p:txBody>
      </p:sp>
      <p:pic>
        <p:nvPicPr>
          <p:cNvPr id="734" name="Google Shape;734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884" y="2235511"/>
            <a:ext cx="10263432" cy="280574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741" name="Google Shape;741;p7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79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743" name="Google Shape;74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744" name="Google Shape;744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8604" y="1592384"/>
            <a:ext cx="6315956" cy="4458322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9"/>
          <p:cNvSpPr txBox="1"/>
          <p:nvPr/>
        </p:nvSpPr>
        <p:spPr>
          <a:xfrm>
            <a:off x="7121883" y="3484495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746" name="Google Shape;746;p79"/>
          <p:cNvSpPr txBox="1"/>
          <p:nvPr/>
        </p:nvSpPr>
        <p:spPr>
          <a:xfrm>
            <a:off x="4169582" y="5696136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747" name="Google Shape;747;p79"/>
          <p:cNvSpPr txBox="1"/>
          <p:nvPr/>
        </p:nvSpPr>
        <p:spPr>
          <a:xfrm>
            <a:off x="2493182" y="4602914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  <p:sp>
        <p:nvSpPr>
          <p:cNvPr id="748" name="Google Shape;748;p79"/>
          <p:cNvSpPr txBox="1"/>
          <p:nvPr/>
        </p:nvSpPr>
        <p:spPr>
          <a:xfrm>
            <a:off x="6907081" y="5705280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  <p:sp>
        <p:nvSpPr>
          <p:cNvPr id="749" name="Google Shape;749;p79"/>
          <p:cNvSpPr/>
          <p:nvPr/>
        </p:nvSpPr>
        <p:spPr>
          <a:xfrm>
            <a:off x="5256276" y="1746504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0" name="Google Shape;750;p79"/>
          <p:cNvSpPr/>
          <p:nvPr/>
        </p:nvSpPr>
        <p:spPr>
          <a:xfrm>
            <a:off x="3739471" y="2869825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1" name="Google Shape;751;p79"/>
          <p:cNvSpPr/>
          <p:nvPr/>
        </p:nvSpPr>
        <p:spPr>
          <a:xfrm>
            <a:off x="5227586" y="3955126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2" name="Google Shape;752;p79"/>
          <p:cNvSpPr txBox="1"/>
          <p:nvPr/>
        </p:nvSpPr>
        <p:spPr>
          <a:xfrm>
            <a:off x="3492315" y="2560252"/>
            <a:ext cx="4447051" cy="2308324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(</a:t>
            </a:r>
            <a:r>
              <a:rPr b="1" lang="en-US" sz="1800">
                <a:solidFill>
                  <a:srgbClr val="F4A06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(process_count_per_user &gt; 75.3)</a:t>
            </a: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|| </a:t>
            </a: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(process_count_per_user &gt; 61.45 &amp;&amp;</a:t>
            </a:r>
            <a:b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process_count_per_user &lt;= 69.3)</a:t>
            </a: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 Bare metal machine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}</a:t>
            </a:r>
            <a:endParaRPr/>
          </a:p>
        </p:txBody>
      </p:sp>
      <p:pic>
        <p:nvPicPr>
          <p:cNvPr id="753" name="Google Shape;753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884" y="2235511"/>
            <a:ext cx="10263432" cy="280574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754" name="Google Shape;754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075" y="1392227"/>
            <a:ext cx="10490968" cy="515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9"/>
          <p:cNvSpPr txBox="1"/>
          <p:nvPr/>
        </p:nvSpPr>
        <p:spPr>
          <a:xfrm>
            <a:off x="9895481" y="6128927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VirtualBox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762" name="Google Shape;762;p8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3" name="Google Shape;763;p80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764" name="Google Shape;76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765" name="Google Shape;765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8604" y="1592384"/>
            <a:ext cx="6315956" cy="4458322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0"/>
          <p:cNvSpPr txBox="1"/>
          <p:nvPr/>
        </p:nvSpPr>
        <p:spPr>
          <a:xfrm>
            <a:off x="7121883" y="3484495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767" name="Google Shape;767;p80"/>
          <p:cNvSpPr txBox="1"/>
          <p:nvPr/>
        </p:nvSpPr>
        <p:spPr>
          <a:xfrm>
            <a:off x="4169582" y="5696136"/>
            <a:ext cx="1124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Bare Metal</a:t>
            </a:r>
            <a:endParaRPr/>
          </a:p>
        </p:txBody>
      </p:sp>
      <p:sp>
        <p:nvSpPr>
          <p:cNvPr id="768" name="Google Shape;768;p80"/>
          <p:cNvSpPr txBox="1"/>
          <p:nvPr/>
        </p:nvSpPr>
        <p:spPr>
          <a:xfrm>
            <a:off x="2493182" y="4602914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  <p:sp>
        <p:nvSpPr>
          <p:cNvPr id="769" name="Google Shape;769;p80"/>
          <p:cNvSpPr txBox="1"/>
          <p:nvPr/>
        </p:nvSpPr>
        <p:spPr>
          <a:xfrm>
            <a:off x="6907081" y="5705280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  <a:endParaRPr/>
          </a:p>
        </p:txBody>
      </p:sp>
      <p:sp>
        <p:nvSpPr>
          <p:cNvPr id="770" name="Google Shape;770;p80"/>
          <p:cNvSpPr/>
          <p:nvPr/>
        </p:nvSpPr>
        <p:spPr>
          <a:xfrm>
            <a:off x="5256276" y="1746504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1" name="Google Shape;771;p80"/>
          <p:cNvSpPr/>
          <p:nvPr/>
        </p:nvSpPr>
        <p:spPr>
          <a:xfrm>
            <a:off x="3739471" y="2869825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2" name="Google Shape;772;p80"/>
          <p:cNvSpPr/>
          <p:nvPr/>
        </p:nvSpPr>
        <p:spPr>
          <a:xfrm>
            <a:off x="5227586" y="3955126"/>
            <a:ext cx="1984248" cy="304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3" name="Google Shape;773;p80"/>
          <p:cNvSpPr txBox="1"/>
          <p:nvPr/>
        </p:nvSpPr>
        <p:spPr>
          <a:xfrm>
            <a:off x="3492315" y="2560252"/>
            <a:ext cx="4447051" cy="2308324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(</a:t>
            </a:r>
            <a:r>
              <a:rPr b="1" lang="en-US" sz="1800">
                <a:solidFill>
                  <a:srgbClr val="F4A06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(process_count_per_user &gt; 75.3)</a:t>
            </a: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|| </a:t>
            </a: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(process_count_per_user &gt; 61.45 &amp;&amp;</a:t>
            </a:r>
            <a:b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rgbClr val="EC54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process_count_per_user &lt;= 69.3)</a:t>
            </a: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 Bare metal machine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}</a:t>
            </a:r>
            <a:endParaRPr/>
          </a:p>
        </p:txBody>
      </p:sp>
      <p:pic>
        <p:nvPicPr>
          <p:cNvPr id="774" name="Google Shape;774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884" y="2235511"/>
            <a:ext cx="10263432" cy="280574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775" name="Google Shape;775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" y="1807469"/>
            <a:ext cx="12245695" cy="41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0"/>
          <p:cNvSpPr txBox="1"/>
          <p:nvPr/>
        </p:nvSpPr>
        <p:spPr>
          <a:xfrm>
            <a:off x="10497597" y="5643725"/>
            <a:ext cx="17107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Host Machine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783" name="Google Shape;783;p81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784" name="Google Shape;78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785" name="Google Shape;785;p8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Advantages of this approach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792" name="Google Shape;792;p82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793" name="Google Shape;79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794" name="Google Shape;794;p8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Advantages of this approach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Extracting the conditional expression of a DTC allows for its use in any programming language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801" name="Google Shape;801;p83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802" name="Google Shape;802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803" name="Google Shape;803;p8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Advantages of this approach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Extracting the conditional expression of a DTC allows for its use in any programming language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Opaque conditional captures functionality that would typically be unmasked by string analysis with string utility or FLOSS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810" name="Google Shape;810;p84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811" name="Google Shape;81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812" name="Google Shape;812;p8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Advantages of this approach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Extracting the conditional expression of a DTC allows for its use in any programming language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Opaque conditional captures functionality that would typically be unmasked by string analysis with string utility or FLOSS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Overcomes some types of VM masking that may defeat conventional VM detection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819" name="Google Shape;819;p85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820" name="Google Shape;820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821" name="Google Shape;821;p8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Advantages of this approach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Extracting the conditional expression of a DTC allows for its use in any programming language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Opaque conditional captures functionality that would typically be unmasked by strings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Overcomes some types of VM masking 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822" name="Google Shape;822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7283" y="2047682"/>
            <a:ext cx="8297433" cy="2762636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5"/>
          <p:cNvSpPr txBox="1"/>
          <p:nvPr/>
        </p:nvSpPr>
        <p:spPr>
          <a:xfrm>
            <a:off x="4384548" y="4775870"/>
            <a:ext cx="620877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https://github.com/d4rksystem/VBoxCloak</a:t>
            </a:r>
            <a:r>
              <a:rPr lang="en-US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830" name="Google Shape;830;p86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831" name="Google Shape;83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832" name="Google Shape;832;p8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Advantages of this approach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Extracting the conditional expression of a DTC allows for its use in any programming language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Opaque conditional captures functionality that would typically be unmasked by string analysis with string utility or FLOSS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Overcomes some types of VM masking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Disadvantages of this approach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More complex than other approaches, requires enumerating</a:t>
            </a:r>
            <a:br>
              <a:rPr lang="en-US"/>
            </a:br>
            <a:r>
              <a:rPr lang="en-US"/>
              <a:t>	processes </a:t>
            </a:r>
            <a:r>
              <a:rPr b="1" lang="en-US"/>
              <a:t>and </a:t>
            </a:r>
            <a:r>
              <a:rPr lang="en-US"/>
              <a:t>users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T-1 : Building the model</a:t>
            </a:r>
            <a:endParaRPr/>
          </a:p>
        </p:txBody>
      </p:sp>
      <p:sp>
        <p:nvSpPr>
          <p:cNvPr id="839" name="Google Shape;839;p87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840" name="Google Shape;840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841" name="Google Shape;841;p8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Advantages of this approach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Extracting the conditional expression of a DTC allows for its use in any programming language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Opaque conditional captures functionality that would typically be unmasked by string analysis with string utility or FLOSS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Overcomes some types of VM masking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Disadvantages of this approach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More complex than other approaches, requires enumerating</a:t>
            </a:r>
            <a:br>
              <a:rPr lang="en-US"/>
            </a:br>
            <a:r>
              <a:rPr lang="en-US"/>
              <a:t>	processes </a:t>
            </a:r>
            <a:r>
              <a:rPr b="1" lang="en-US"/>
              <a:t>and </a:t>
            </a:r>
            <a:r>
              <a:rPr lang="en-US"/>
              <a:t>users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Truly operational implementation would require accounting</a:t>
            </a:r>
            <a:br>
              <a:rPr lang="en-US"/>
            </a:br>
            <a:r>
              <a:rPr lang="en-US"/>
              <a:t>	for biases in data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capabilities can AI/ML bring to offensive operations?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Some challenges in answering this question...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Limited existing resources</a:t>
            </a:r>
            <a:endParaRPr/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43" y="4688588"/>
            <a:ext cx="5256329" cy="184237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02" name="Google Shape;202;p25"/>
          <p:cNvSpPr txBox="1"/>
          <p:nvPr/>
        </p:nvSpPr>
        <p:spPr>
          <a:xfrm>
            <a:off x="0" y="6528852"/>
            <a:ext cx="81474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https://www.netspi.com/blog/technical-blog/adversary-simulation/machine-learning-for-red-teams-part-1/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Back to our question</a:t>
            </a:r>
            <a:endParaRPr/>
          </a:p>
        </p:txBody>
      </p:sp>
      <p:sp>
        <p:nvSpPr>
          <p:cNvPr id="848" name="Google Shape;848;p8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Can we use AI/ML to refine existing attack methods?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Loader Design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49" name="Google Shape;849;p88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850" name="Google Shape;85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Back to our question</a:t>
            </a:r>
            <a:endParaRPr/>
          </a:p>
        </p:txBody>
      </p:sp>
      <p:sp>
        <p:nvSpPr>
          <p:cNvPr id="857" name="Google Shape;857;p8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Can we use AI/ML to refine existing attack methods?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Loader Design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VM Detection 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58" name="Google Shape;858;p89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859" name="Google Shape;85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Back to our question</a:t>
            </a:r>
            <a:endParaRPr/>
          </a:p>
        </p:txBody>
      </p:sp>
      <p:sp>
        <p:nvSpPr>
          <p:cNvPr id="866" name="Google Shape;866;p9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Can we use AI/ML to refine existing attack methods?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Loader Design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VM Detection 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67" name="Google Shape;867;p90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868" name="Google Shape;86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869" name="Google Shape;869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3082" y="3885189"/>
            <a:ext cx="6033314" cy="20348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 with solid fill" id="870" name="Google Shape;870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7385" y="2891074"/>
            <a:ext cx="300182" cy="30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Back to our question</a:t>
            </a:r>
            <a:endParaRPr/>
          </a:p>
        </p:txBody>
      </p:sp>
      <p:sp>
        <p:nvSpPr>
          <p:cNvPr id="877" name="Google Shape;877;p9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Can we use AI/ML to refine existing attack methods?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Loader Design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VM Detection 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b="1" lang="en-US">
                <a:solidFill>
                  <a:srgbClr val="FFFF00"/>
                </a:solidFill>
              </a:rPr>
              <a:t>Target User Verification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heckmark with solid fill" id="878" name="Google Shape;87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385" y="2891074"/>
            <a:ext cx="300182" cy="300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stion Mark with solid fill" id="879" name="Google Shape;87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8130" y="3265588"/>
            <a:ext cx="300183" cy="300183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1"/>
          <p:cNvSpPr txBox="1"/>
          <p:nvPr/>
        </p:nvSpPr>
        <p:spPr>
          <a:xfrm>
            <a:off x="9097993" y="6544425"/>
            <a:ext cx="33204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https://terminator.fandom.com/wiki/T-1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881" name="Google Shape;881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98863" y="4496003"/>
            <a:ext cx="2926635" cy="19520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888" name="Google Shape;888;p9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895" name="Google Shape;895;p9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Compiled language for maximum low-level control</a:t>
            </a:r>
            <a:endParaRPr/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02" name="Google Shape;902;p9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Compiled language for maximum low-level control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Minimal runtime dependencies (PyTorch, Tensorflow, OpenCV)</a:t>
            </a:r>
            <a:endParaRPr/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09" name="Google Shape;909;p9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Compiled language for maximum low-level control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Minimal runtime dependencies (PyTorch, Tensorflow, OpenCV)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Leverage existing AI ecosystem to overcome AI development overhead</a:t>
            </a:r>
            <a:endParaRPr/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16" name="Google Shape;916;p9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Compiled language for maximum low-level control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Minimal runtime dependencies (PyTorch, Tensorflow, OpenCV)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Leverage existing AI ecosystem to overcome AI development overhead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Operational considerations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Small size (Mbs?)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Versatile implementation (.exe, .dll,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and others)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No dynamic dependencies to maximize compatibility on target systems</a:t>
            </a:r>
            <a:endParaRPr/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23" name="Google Shape;923;p9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Compiled language for maximum low-level control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Rust – safety, socket support stdlib, bindings for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OpenCV, PyTorch, Tensorflow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capabilities can AI/ML bring to offensive operations?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Some challenges in answering this question...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Limited existing resources</a:t>
            </a:r>
            <a:endParaRPr/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43" y="4688588"/>
            <a:ext cx="5256329" cy="184237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10" name="Google Shape;210;p26"/>
          <p:cNvSpPr txBox="1"/>
          <p:nvPr/>
        </p:nvSpPr>
        <p:spPr>
          <a:xfrm>
            <a:off x="0" y="6528852"/>
            <a:ext cx="81474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https://www.netspi.com/blog/technical-blog/adversary-simulation/machine-learning-for-red-teams-part-1/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9555621" y="6531266"/>
            <a:ext cx="34623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https://www.atlan.digital/insights/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1488" y="4429137"/>
            <a:ext cx="4488369" cy="201893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30" name="Google Shape;930;p9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Compiled language for maximum low-level control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Rust – safety, socket support stdlib, bindings for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OpenCV, PyTorch, Tensorflow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Minimal runtime dependencies (PyTorch, Tensorflow, OpenCV)</a:t>
            </a:r>
            <a:endParaRPr/>
          </a:p>
          <a:p>
            <a:pPr indent="-157480" lvl="3" marL="1600200" rtl="0" algn="l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37" name="Google Shape;937;p9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Compiled language for maximum low-level control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Rust – safety, socket support stdlib, bindings for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OpenCV, PyTorch, Tensorflow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Minimal runtime dependencies (PyTorch, Tensorflow, OpenCV)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Static linking is necessary</a:t>
            </a:r>
            <a:endParaRPr/>
          </a:p>
          <a:p>
            <a:pPr indent="-157480" lvl="3" marL="1600200" rtl="0" algn="l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0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44" name="Google Shape;944;p10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Compiled language for maximum low-level control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Rust – safety, socket support stdlib, bindings for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OpenCV, PyTorch, Tensorflow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Minimal runtime dependencies (PyTorch, Tensorflow, OpenCV)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Static linking is necessary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All three libs support static building (when built from source :c )</a:t>
            </a:r>
            <a:endParaRPr/>
          </a:p>
          <a:p>
            <a:pPr indent="-157480" lvl="3" marL="1600200" rtl="0" algn="l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51" name="Google Shape;951;p10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Compiled language for maximum low-level control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Rust – safety, socket support stdlib, bindings for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OpenCV, PyTorch, Tensorflow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Minimal runtime dependencies (PyTorch, Tensorflow, OpenCV)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Static linking is necessary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All three libs support static building (when built from source :c )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OpenCV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easiest to build and smallest lib</a:t>
            </a:r>
            <a:endParaRPr/>
          </a:p>
          <a:p>
            <a:pPr indent="-228600" lvl="3" marL="16002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Access to webcam/camera APIs</a:t>
            </a:r>
            <a:endParaRPr/>
          </a:p>
          <a:p>
            <a:pPr indent="-228600" lvl="3" marL="16002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Access to AI/ML primitives</a:t>
            </a:r>
            <a:endParaRPr/>
          </a:p>
          <a:p>
            <a:pPr indent="-228600" lvl="3" marL="16002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Pretrained facial detection classifiers</a:t>
            </a:r>
            <a:endParaRPr/>
          </a:p>
          <a:p>
            <a:pPr indent="-157480" lvl="3" marL="1600200" rtl="0" algn="l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58" name="Google Shape;958;p10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Leverage existing AI ecosystem to overcome AI development overhead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65" name="Google Shape;965;p10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Leverage existing AI ecosystem to overcome AI development overhead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Existing facial detection classifiers in OpenCV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72" name="Google Shape;972;p10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Leverage existing AI ecosystem to overcome AI development overhead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Existing facial detection classifiers in OpenCV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ONNX (Open Neural Network Exchange) format provides some compatibility with PyTorch and Tensorflow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79" name="Google Shape;979;p10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Leverage existing AI ecosystem to overcome AI development overhead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Existing facial detection classifiers in OpenCV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ONNX (Open Neural Network Exchange) format provides some compatibility with PyTorch and Tensorflow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Rust bindings of OpenCV support loading ONNX NN models from buffers</a:t>
            </a:r>
            <a:br>
              <a:rPr lang="en-US">
                <a:latin typeface="Tahoma"/>
                <a:ea typeface="Tahoma"/>
                <a:cs typeface="Tahoma"/>
                <a:sym typeface="Tahoma"/>
              </a:rPr>
            </a:br>
            <a:r>
              <a:rPr lang="en-US">
                <a:latin typeface="Tahoma"/>
                <a:ea typeface="Tahoma"/>
                <a:cs typeface="Tahoma"/>
                <a:sym typeface="Tahoma"/>
              </a:rPr>
              <a:t>	opencv::dnn::read_net_from_onnx_buffer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Using AI to Find John Connor</a:t>
            </a:r>
            <a:endParaRPr/>
          </a:p>
        </p:txBody>
      </p:sp>
      <p:sp>
        <p:nvSpPr>
          <p:cNvPr id="986" name="Google Shape;986;p10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 considerations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Leverage existing AI ecosystem to overcome AI development overhead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Existing facial detection classifiers in OpenCV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ONNX (Open Neural Network Exchange) format provides some compatibility with PyTorch and Tensorflow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Rust bindings of OpenCV support loading ONNX NN models from buffers</a:t>
            </a:r>
            <a:br>
              <a:rPr lang="en-US">
                <a:latin typeface="Tahoma"/>
                <a:ea typeface="Tahoma"/>
                <a:cs typeface="Tahoma"/>
                <a:sym typeface="Tahoma"/>
              </a:rPr>
            </a:br>
            <a:r>
              <a:rPr lang="en-US">
                <a:latin typeface="Tahoma"/>
                <a:ea typeface="Tahoma"/>
                <a:cs typeface="Tahoma"/>
                <a:sym typeface="Tahoma"/>
              </a:rPr>
              <a:t>	opencv::dnn::read_net_from_onnx_buffer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We can use therefore leverage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existing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models to accomplish automation directly on the shellcode loader</a:t>
            </a:r>
            <a:endParaRPr/>
          </a:p>
          <a:p>
            <a:pPr indent="-228600" lvl="3" marL="16002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Mobilenetv2</a:t>
            </a:r>
            <a:endParaRPr/>
          </a:p>
          <a:p>
            <a:pPr indent="-228600" lvl="3" marL="16002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Resnet</a:t>
            </a:r>
            <a:endParaRPr/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Facial Verification</a:t>
            </a:r>
            <a:endParaRPr/>
          </a:p>
        </p:txBody>
      </p:sp>
      <p:pic>
        <p:nvPicPr>
          <p:cNvPr descr="Terminator: The Sarah Connor Chronicles 1x02 -..." id="993" name="Google Shape;99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2074" y="1703261"/>
            <a:ext cx="7327852" cy="405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Background Information</a:t>
            </a:r>
            <a:endParaRPr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capabilities can AI/ML bring to offensive operations?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Some challenges in answering this question...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Limited existing resources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Overemphasis on LLMs/Generative AI</a:t>
            </a:r>
            <a:endParaRPr/>
          </a:p>
          <a:p>
            <a:pPr indent="-147319" lvl="2" marL="11430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Facial Verification</a:t>
            </a:r>
            <a:endParaRPr/>
          </a:p>
        </p:txBody>
      </p:sp>
      <p:sp>
        <p:nvSpPr>
          <p:cNvPr id="1000" name="Google Shape;1000;p108"/>
          <p:cNvSpPr/>
          <p:nvPr/>
        </p:nvSpPr>
        <p:spPr>
          <a:xfrm>
            <a:off x="2267115" y="2423254"/>
            <a:ext cx="2002536" cy="667512"/>
          </a:xfrm>
          <a:prstGeom prst="rect">
            <a:avLst/>
          </a:prstGeom>
          <a:solidFill>
            <a:schemeClr val="accent2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 Image</a:t>
            </a:r>
            <a:endParaRPr/>
          </a:p>
        </p:txBody>
      </p:sp>
      <p:sp>
        <p:nvSpPr>
          <p:cNvPr id="1001" name="Google Shape;1001;p108"/>
          <p:cNvSpPr/>
          <p:nvPr/>
        </p:nvSpPr>
        <p:spPr>
          <a:xfrm>
            <a:off x="4846320" y="1463166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Webcam Frame Capture</a:t>
            </a:r>
            <a:endParaRPr/>
          </a:p>
        </p:txBody>
      </p:sp>
      <p:sp>
        <p:nvSpPr>
          <p:cNvPr id="1002" name="Google Shape;1002;p108"/>
          <p:cNvSpPr/>
          <p:nvPr/>
        </p:nvSpPr>
        <p:spPr>
          <a:xfrm>
            <a:off x="4846320" y="2423254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Face Detection</a:t>
            </a:r>
            <a:endParaRPr/>
          </a:p>
        </p:txBody>
      </p:sp>
      <p:cxnSp>
        <p:nvCxnSpPr>
          <p:cNvPr id="1003" name="Google Shape;1003;p108"/>
          <p:cNvCxnSpPr>
            <a:stCxn id="1000" idx="3"/>
            <a:endCxn id="1002" idx="1"/>
          </p:cNvCxnSpPr>
          <p:nvPr/>
        </p:nvCxnSpPr>
        <p:spPr>
          <a:xfrm>
            <a:off x="4269651" y="2757010"/>
            <a:ext cx="5766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4" name="Google Shape;1004;p108"/>
          <p:cNvCxnSpPr/>
          <p:nvPr/>
        </p:nvCxnSpPr>
        <p:spPr>
          <a:xfrm>
            <a:off x="5847588" y="2130678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Facial Verification</a:t>
            </a:r>
            <a:endParaRPr/>
          </a:p>
        </p:txBody>
      </p:sp>
      <p:sp>
        <p:nvSpPr>
          <p:cNvPr id="1011" name="Google Shape;1011;p109"/>
          <p:cNvSpPr/>
          <p:nvPr/>
        </p:nvSpPr>
        <p:spPr>
          <a:xfrm>
            <a:off x="2267115" y="2423254"/>
            <a:ext cx="2002536" cy="667512"/>
          </a:xfrm>
          <a:prstGeom prst="rect">
            <a:avLst/>
          </a:prstGeom>
          <a:solidFill>
            <a:schemeClr val="accent2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 Image</a:t>
            </a:r>
            <a:endParaRPr/>
          </a:p>
        </p:txBody>
      </p:sp>
      <p:sp>
        <p:nvSpPr>
          <p:cNvPr id="1012" name="Google Shape;1012;p109"/>
          <p:cNvSpPr/>
          <p:nvPr/>
        </p:nvSpPr>
        <p:spPr>
          <a:xfrm>
            <a:off x="4846320" y="1463166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Webcam Frame Capture</a:t>
            </a:r>
            <a:endParaRPr/>
          </a:p>
        </p:txBody>
      </p:sp>
      <p:sp>
        <p:nvSpPr>
          <p:cNvPr id="1013" name="Google Shape;1013;p109"/>
          <p:cNvSpPr/>
          <p:nvPr/>
        </p:nvSpPr>
        <p:spPr>
          <a:xfrm>
            <a:off x="4846320" y="2423254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Face Detection</a:t>
            </a:r>
            <a:endParaRPr/>
          </a:p>
        </p:txBody>
      </p:sp>
      <p:cxnSp>
        <p:nvCxnSpPr>
          <p:cNvPr id="1014" name="Google Shape;1014;p109"/>
          <p:cNvCxnSpPr>
            <a:stCxn id="1011" idx="3"/>
            <a:endCxn id="1013" idx="1"/>
          </p:cNvCxnSpPr>
          <p:nvPr/>
        </p:nvCxnSpPr>
        <p:spPr>
          <a:xfrm>
            <a:off x="4269651" y="2757010"/>
            <a:ext cx="5766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5" name="Google Shape;1015;p109"/>
          <p:cNvCxnSpPr/>
          <p:nvPr/>
        </p:nvCxnSpPr>
        <p:spPr>
          <a:xfrm>
            <a:off x="5847588" y="2130678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16" name="Google Shape;1016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37" y="3090766"/>
            <a:ext cx="1533739" cy="22863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7" name="Google Shape;1017;p109"/>
          <p:cNvCxnSpPr/>
          <p:nvPr/>
        </p:nvCxnSpPr>
        <p:spPr>
          <a:xfrm flipH="1" rot="10800000">
            <a:off x="527337" y="2423254"/>
            <a:ext cx="1739778" cy="667512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109"/>
          <p:cNvCxnSpPr/>
          <p:nvPr/>
        </p:nvCxnSpPr>
        <p:spPr>
          <a:xfrm flipH="1" rot="10800000">
            <a:off x="2086702" y="3090766"/>
            <a:ext cx="2182949" cy="2286319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9" name="Google Shape;1019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5223" y="2646409"/>
            <a:ext cx="5929440" cy="3940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p109"/>
          <p:cNvCxnSpPr/>
          <p:nvPr/>
        </p:nvCxnSpPr>
        <p:spPr>
          <a:xfrm>
            <a:off x="4846320" y="2187003"/>
            <a:ext cx="888903" cy="4399414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p109"/>
          <p:cNvCxnSpPr/>
          <p:nvPr/>
        </p:nvCxnSpPr>
        <p:spPr>
          <a:xfrm>
            <a:off x="6848856" y="1463166"/>
            <a:ext cx="4774076" cy="1183243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1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Facial Verification</a:t>
            </a:r>
            <a:endParaRPr/>
          </a:p>
        </p:txBody>
      </p:sp>
      <p:sp>
        <p:nvSpPr>
          <p:cNvPr id="1028" name="Google Shape;1028;p110"/>
          <p:cNvSpPr/>
          <p:nvPr/>
        </p:nvSpPr>
        <p:spPr>
          <a:xfrm>
            <a:off x="2267115" y="2423254"/>
            <a:ext cx="2002536" cy="667512"/>
          </a:xfrm>
          <a:prstGeom prst="rect">
            <a:avLst/>
          </a:prstGeom>
          <a:solidFill>
            <a:schemeClr val="accent2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 Image</a:t>
            </a:r>
            <a:endParaRPr/>
          </a:p>
        </p:txBody>
      </p:sp>
      <p:sp>
        <p:nvSpPr>
          <p:cNvPr id="1029" name="Google Shape;1029;p110"/>
          <p:cNvSpPr/>
          <p:nvPr/>
        </p:nvSpPr>
        <p:spPr>
          <a:xfrm>
            <a:off x="4846320" y="1463166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Webcam Frame Capture</a:t>
            </a:r>
            <a:endParaRPr/>
          </a:p>
        </p:txBody>
      </p:sp>
      <p:sp>
        <p:nvSpPr>
          <p:cNvPr id="1030" name="Google Shape;1030;p110"/>
          <p:cNvSpPr/>
          <p:nvPr/>
        </p:nvSpPr>
        <p:spPr>
          <a:xfrm>
            <a:off x="4846320" y="2423254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Face Detection</a:t>
            </a:r>
            <a:endParaRPr/>
          </a:p>
        </p:txBody>
      </p:sp>
      <p:cxnSp>
        <p:nvCxnSpPr>
          <p:cNvPr id="1031" name="Google Shape;1031;p110"/>
          <p:cNvCxnSpPr>
            <a:stCxn id="1028" idx="3"/>
            <a:endCxn id="1030" idx="1"/>
          </p:cNvCxnSpPr>
          <p:nvPr/>
        </p:nvCxnSpPr>
        <p:spPr>
          <a:xfrm>
            <a:off x="4269651" y="2757010"/>
            <a:ext cx="5766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2" name="Google Shape;1032;p110"/>
          <p:cNvCxnSpPr/>
          <p:nvPr/>
        </p:nvCxnSpPr>
        <p:spPr>
          <a:xfrm>
            <a:off x="5847588" y="2130678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33" name="Google Shape;1033;p110"/>
          <p:cNvPicPr preferRelativeResize="0"/>
          <p:nvPr/>
        </p:nvPicPr>
        <p:blipFill rotWithShape="1">
          <a:blip r:embed="rId3">
            <a:alphaModFix/>
          </a:blip>
          <a:srcRect b="0" l="0" r="0" t="2298"/>
          <a:stretch/>
        </p:blipFill>
        <p:spPr>
          <a:xfrm>
            <a:off x="1856783" y="3758278"/>
            <a:ext cx="8478433" cy="2131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4" name="Google Shape;1034;p110"/>
          <p:cNvCxnSpPr/>
          <p:nvPr/>
        </p:nvCxnSpPr>
        <p:spPr>
          <a:xfrm flipH="1">
            <a:off x="1856783" y="3090766"/>
            <a:ext cx="2989537" cy="626332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5" name="Google Shape;1035;p110"/>
          <p:cNvCxnSpPr/>
          <p:nvPr/>
        </p:nvCxnSpPr>
        <p:spPr>
          <a:xfrm>
            <a:off x="6848856" y="3090766"/>
            <a:ext cx="3486360" cy="626332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1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Facial Verification</a:t>
            </a:r>
            <a:endParaRPr/>
          </a:p>
        </p:txBody>
      </p:sp>
      <p:sp>
        <p:nvSpPr>
          <p:cNvPr id="1042" name="Google Shape;1042;p11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4309" lvl="1" marL="74295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3" name="Google Shape;1043;p111"/>
          <p:cNvSpPr/>
          <p:nvPr/>
        </p:nvSpPr>
        <p:spPr>
          <a:xfrm>
            <a:off x="2267115" y="2423254"/>
            <a:ext cx="2002536" cy="667512"/>
          </a:xfrm>
          <a:prstGeom prst="rect">
            <a:avLst/>
          </a:prstGeom>
          <a:solidFill>
            <a:schemeClr val="accent2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 Image</a:t>
            </a:r>
            <a:endParaRPr/>
          </a:p>
        </p:txBody>
      </p:sp>
      <p:sp>
        <p:nvSpPr>
          <p:cNvPr id="1044" name="Google Shape;1044;p111"/>
          <p:cNvSpPr/>
          <p:nvPr/>
        </p:nvSpPr>
        <p:spPr>
          <a:xfrm>
            <a:off x="4846320" y="1463166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Webcam Frame Capture</a:t>
            </a:r>
            <a:endParaRPr/>
          </a:p>
        </p:txBody>
      </p:sp>
      <p:sp>
        <p:nvSpPr>
          <p:cNvPr id="1045" name="Google Shape;1045;p111"/>
          <p:cNvSpPr/>
          <p:nvPr/>
        </p:nvSpPr>
        <p:spPr>
          <a:xfrm>
            <a:off x="4846320" y="2423254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Face Detection</a:t>
            </a:r>
            <a:endParaRPr/>
          </a:p>
        </p:txBody>
      </p:sp>
      <p:sp>
        <p:nvSpPr>
          <p:cNvPr id="1046" name="Google Shape;1046;p111"/>
          <p:cNvSpPr/>
          <p:nvPr/>
        </p:nvSpPr>
        <p:spPr>
          <a:xfrm>
            <a:off x="4846320" y="3383342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Crop Face and Resize Image</a:t>
            </a:r>
            <a:endParaRPr/>
          </a:p>
        </p:txBody>
      </p:sp>
      <p:cxnSp>
        <p:nvCxnSpPr>
          <p:cNvPr id="1047" name="Google Shape;1047;p111"/>
          <p:cNvCxnSpPr>
            <a:stCxn id="1043" idx="3"/>
            <a:endCxn id="1045" idx="1"/>
          </p:cNvCxnSpPr>
          <p:nvPr/>
        </p:nvCxnSpPr>
        <p:spPr>
          <a:xfrm>
            <a:off x="4269651" y="2757010"/>
            <a:ext cx="5766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8" name="Google Shape;1048;p111"/>
          <p:cNvCxnSpPr/>
          <p:nvPr/>
        </p:nvCxnSpPr>
        <p:spPr>
          <a:xfrm>
            <a:off x="5538216" y="3084560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9" name="Google Shape;1049;p111"/>
          <p:cNvCxnSpPr/>
          <p:nvPr/>
        </p:nvCxnSpPr>
        <p:spPr>
          <a:xfrm>
            <a:off x="5847588" y="2130678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0" name="Google Shape;1050;p111"/>
          <p:cNvCxnSpPr/>
          <p:nvPr/>
        </p:nvCxnSpPr>
        <p:spPr>
          <a:xfrm>
            <a:off x="6137148" y="3090766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51" name="Google Shape;105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771" y="3571910"/>
            <a:ext cx="1124107" cy="1114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2" name="Google Shape;1052;p111"/>
          <p:cNvCxnSpPr/>
          <p:nvPr/>
        </p:nvCxnSpPr>
        <p:spPr>
          <a:xfrm flipH="1" rot="10800000">
            <a:off x="974771" y="3429000"/>
            <a:ext cx="3871549" cy="14291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3" name="Google Shape;1053;p111"/>
          <p:cNvCxnSpPr/>
          <p:nvPr/>
        </p:nvCxnSpPr>
        <p:spPr>
          <a:xfrm flipH="1" rot="10800000">
            <a:off x="2109695" y="4057060"/>
            <a:ext cx="2736625" cy="629431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4" name="Google Shape;105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312" y="5297958"/>
            <a:ext cx="10412278" cy="1314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5" name="Google Shape;1055;p111"/>
          <p:cNvCxnSpPr/>
          <p:nvPr/>
        </p:nvCxnSpPr>
        <p:spPr>
          <a:xfrm flipH="1" rot="10800000">
            <a:off x="1103312" y="4050854"/>
            <a:ext cx="3743008" cy="1247104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6" name="Google Shape;1056;p111"/>
          <p:cNvCxnSpPr/>
          <p:nvPr/>
        </p:nvCxnSpPr>
        <p:spPr>
          <a:xfrm rot="10800000">
            <a:off x="6848856" y="4038442"/>
            <a:ext cx="4666734" cy="1259516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Facial Verification</a:t>
            </a:r>
            <a:endParaRPr/>
          </a:p>
        </p:txBody>
      </p:sp>
      <p:sp>
        <p:nvSpPr>
          <p:cNvPr id="1063" name="Google Shape;1063;p11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4309" lvl="1" marL="74295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4" name="Google Shape;1064;p112"/>
          <p:cNvSpPr/>
          <p:nvPr/>
        </p:nvSpPr>
        <p:spPr>
          <a:xfrm>
            <a:off x="2267115" y="2423254"/>
            <a:ext cx="2002536" cy="667512"/>
          </a:xfrm>
          <a:prstGeom prst="rect">
            <a:avLst/>
          </a:prstGeom>
          <a:solidFill>
            <a:schemeClr val="accent2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 Image</a:t>
            </a:r>
            <a:endParaRPr/>
          </a:p>
        </p:txBody>
      </p:sp>
      <p:sp>
        <p:nvSpPr>
          <p:cNvPr id="1065" name="Google Shape;1065;p112"/>
          <p:cNvSpPr/>
          <p:nvPr/>
        </p:nvSpPr>
        <p:spPr>
          <a:xfrm>
            <a:off x="4846320" y="1463166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Webcam Frame Capture</a:t>
            </a:r>
            <a:endParaRPr/>
          </a:p>
        </p:txBody>
      </p:sp>
      <p:sp>
        <p:nvSpPr>
          <p:cNvPr id="1066" name="Google Shape;1066;p112"/>
          <p:cNvSpPr/>
          <p:nvPr/>
        </p:nvSpPr>
        <p:spPr>
          <a:xfrm>
            <a:off x="4846320" y="2423254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Face Detection</a:t>
            </a:r>
            <a:endParaRPr/>
          </a:p>
        </p:txBody>
      </p:sp>
      <p:sp>
        <p:nvSpPr>
          <p:cNvPr id="1067" name="Google Shape;1067;p112"/>
          <p:cNvSpPr/>
          <p:nvPr/>
        </p:nvSpPr>
        <p:spPr>
          <a:xfrm>
            <a:off x="4846320" y="3383342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Crop Face and Resize Image</a:t>
            </a:r>
            <a:endParaRPr/>
          </a:p>
        </p:txBody>
      </p:sp>
      <p:sp>
        <p:nvSpPr>
          <p:cNvPr id="1068" name="Google Shape;1068;p112"/>
          <p:cNvSpPr/>
          <p:nvPr/>
        </p:nvSpPr>
        <p:spPr>
          <a:xfrm>
            <a:off x="4846320" y="4343430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Extract Embeddings</a:t>
            </a:r>
            <a:endParaRPr/>
          </a:p>
        </p:txBody>
      </p:sp>
      <p:cxnSp>
        <p:nvCxnSpPr>
          <p:cNvPr id="1069" name="Google Shape;1069;p112"/>
          <p:cNvCxnSpPr>
            <a:stCxn id="1064" idx="3"/>
            <a:endCxn id="1066" idx="1"/>
          </p:cNvCxnSpPr>
          <p:nvPr/>
        </p:nvCxnSpPr>
        <p:spPr>
          <a:xfrm>
            <a:off x="4269651" y="2757010"/>
            <a:ext cx="5766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0" name="Google Shape;1070;p112"/>
          <p:cNvCxnSpPr/>
          <p:nvPr/>
        </p:nvCxnSpPr>
        <p:spPr>
          <a:xfrm>
            <a:off x="5538216" y="3084560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1" name="Google Shape;1071;p112"/>
          <p:cNvCxnSpPr/>
          <p:nvPr/>
        </p:nvCxnSpPr>
        <p:spPr>
          <a:xfrm>
            <a:off x="5847588" y="2130678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2" name="Google Shape;1072;p112"/>
          <p:cNvCxnSpPr/>
          <p:nvPr/>
        </p:nvCxnSpPr>
        <p:spPr>
          <a:xfrm>
            <a:off x="6137148" y="3090766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3" name="Google Shape;1073;p112"/>
          <p:cNvCxnSpPr/>
          <p:nvPr/>
        </p:nvCxnSpPr>
        <p:spPr>
          <a:xfrm>
            <a:off x="5538216" y="4044648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4" name="Google Shape;1074;p112"/>
          <p:cNvCxnSpPr/>
          <p:nvPr/>
        </p:nvCxnSpPr>
        <p:spPr>
          <a:xfrm>
            <a:off x="6137148" y="4050854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75" name="Google Shape;107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58" y="3867913"/>
            <a:ext cx="4446164" cy="2881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6" name="Google Shape;1076;p112"/>
          <p:cNvCxnSpPr/>
          <p:nvPr/>
        </p:nvCxnSpPr>
        <p:spPr>
          <a:xfrm>
            <a:off x="4582122" y="3900040"/>
            <a:ext cx="264198" cy="437184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7" name="Google Shape;1077;p112"/>
          <p:cNvCxnSpPr/>
          <p:nvPr/>
        </p:nvCxnSpPr>
        <p:spPr>
          <a:xfrm flipH="1" rot="10800000">
            <a:off x="4582122" y="5010942"/>
            <a:ext cx="264198" cy="1738284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8" name="Google Shape;1078;p112"/>
          <p:cNvSpPr txBox="1"/>
          <p:nvPr/>
        </p:nvSpPr>
        <p:spPr>
          <a:xfrm>
            <a:off x="5884761" y="5658825"/>
            <a:ext cx="6094476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Embeddings are representations of values or objects like text, images, and audio that are designed to be consumed by machine learning models and semantic search algorithms.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https://www.cloudflare.com/learning/ai/what-are-embeddings/</a:t>
            </a:r>
            <a:r>
              <a:rPr lang="en-US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1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Facial Verification</a:t>
            </a:r>
            <a:endParaRPr/>
          </a:p>
        </p:txBody>
      </p:sp>
      <p:sp>
        <p:nvSpPr>
          <p:cNvPr id="1085" name="Google Shape;1085;p11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4309" lvl="1" marL="74295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6" name="Google Shape;1086;p113"/>
          <p:cNvSpPr/>
          <p:nvPr/>
        </p:nvSpPr>
        <p:spPr>
          <a:xfrm>
            <a:off x="2267115" y="2423254"/>
            <a:ext cx="2002536" cy="667512"/>
          </a:xfrm>
          <a:prstGeom prst="rect">
            <a:avLst/>
          </a:prstGeom>
          <a:solidFill>
            <a:schemeClr val="accent2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 Image</a:t>
            </a:r>
            <a:endParaRPr/>
          </a:p>
        </p:txBody>
      </p:sp>
      <p:sp>
        <p:nvSpPr>
          <p:cNvPr id="1087" name="Google Shape;1087;p113"/>
          <p:cNvSpPr/>
          <p:nvPr/>
        </p:nvSpPr>
        <p:spPr>
          <a:xfrm>
            <a:off x="4846320" y="1463166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Webcam Frame Capture</a:t>
            </a:r>
            <a:endParaRPr/>
          </a:p>
        </p:txBody>
      </p:sp>
      <p:sp>
        <p:nvSpPr>
          <p:cNvPr id="1088" name="Google Shape;1088;p113"/>
          <p:cNvSpPr/>
          <p:nvPr/>
        </p:nvSpPr>
        <p:spPr>
          <a:xfrm>
            <a:off x="4846320" y="2423254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Face Detection</a:t>
            </a:r>
            <a:endParaRPr/>
          </a:p>
        </p:txBody>
      </p:sp>
      <p:sp>
        <p:nvSpPr>
          <p:cNvPr id="1089" name="Google Shape;1089;p113"/>
          <p:cNvSpPr/>
          <p:nvPr/>
        </p:nvSpPr>
        <p:spPr>
          <a:xfrm>
            <a:off x="4846320" y="3383342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Crop Face and Resize Image</a:t>
            </a:r>
            <a:endParaRPr/>
          </a:p>
        </p:txBody>
      </p:sp>
      <p:sp>
        <p:nvSpPr>
          <p:cNvPr id="1090" name="Google Shape;1090;p113"/>
          <p:cNvSpPr/>
          <p:nvPr/>
        </p:nvSpPr>
        <p:spPr>
          <a:xfrm>
            <a:off x="4846320" y="4343430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Extract Embeddings</a:t>
            </a:r>
            <a:endParaRPr/>
          </a:p>
        </p:txBody>
      </p:sp>
      <p:sp>
        <p:nvSpPr>
          <p:cNvPr id="1091" name="Google Shape;1091;p113"/>
          <p:cNvSpPr/>
          <p:nvPr/>
        </p:nvSpPr>
        <p:spPr>
          <a:xfrm>
            <a:off x="4846320" y="5303518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Compare Vectors</a:t>
            </a:r>
            <a:endParaRPr/>
          </a:p>
        </p:txBody>
      </p:sp>
      <p:cxnSp>
        <p:nvCxnSpPr>
          <p:cNvPr id="1092" name="Google Shape;1092;p113"/>
          <p:cNvCxnSpPr>
            <a:stCxn id="1086" idx="3"/>
            <a:endCxn id="1088" idx="1"/>
          </p:cNvCxnSpPr>
          <p:nvPr/>
        </p:nvCxnSpPr>
        <p:spPr>
          <a:xfrm>
            <a:off x="4269651" y="2757010"/>
            <a:ext cx="5766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3" name="Google Shape;1093;p113"/>
          <p:cNvCxnSpPr/>
          <p:nvPr/>
        </p:nvCxnSpPr>
        <p:spPr>
          <a:xfrm>
            <a:off x="5538216" y="3084560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4" name="Google Shape;1094;p113"/>
          <p:cNvCxnSpPr/>
          <p:nvPr/>
        </p:nvCxnSpPr>
        <p:spPr>
          <a:xfrm>
            <a:off x="5847588" y="2130678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5" name="Google Shape;1095;p113"/>
          <p:cNvCxnSpPr/>
          <p:nvPr/>
        </p:nvCxnSpPr>
        <p:spPr>
          <a:xfrm>
            <a:off x="6137148" y="3090766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6" name="Google Shape;1096;p113"/>
          <p:cNvCxnSpPr/>
          <p:nvPr/>
        </p:nvCxnSpPr>
        <p:spPr>
          <a:xfrm>
            <a:off x="5538216" y="4044648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7" name="Google Shape;1097;p113"/>
          <p:cNvCxnSpPr/>
          <p:nvPr/>
        </p:nvCxnSpPr>
        <p:spPr>
          <a:xfrm>
            <a:off x="6137148" y="4050854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8" name="Google Shape;1098;p113"/>
          <p:cNvCxnSpPr/>
          <p:nvPr/>
        </p:nvCxnSpPr>
        <p:spPr>
          <a:xfrm>
            <a:off x="5538216" y="5004736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9" name="Google Shape;1099;p113"/>
          <p:cNvCxnSpPr/>
          <p:nvPr/>
        </p:nvCxnSpPr>
        <p:spPr>
          <a:xfrm>
            <a:off x="6137148" y="5010942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00" name="Google Shape;110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716" y="1875607"/>
            <a:ext cx="4753759" cy="3129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1" name="Google Shape;1101;p113"/>
          <p:cNvCxnSpPr/>
          <p:nvPr/>
        </p:nvCxnSpPr>
        <p:spPr>
          <a:xfrm flipH="1" rot="10800000">
            <a:off x="6848856" y="1922427"/>
            <a:ext cx="364860" cy="3374885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2" name="Google Shape;1102;p113"/>
          <p:cNvCxnSpPr/>
          <p:nvPr/>
        </p:nvCxnSpPr>
        <p:spPr>
          <a:xfrm flipH="1">
            <a:off x="6848856" y="5026149"/>
            <a:ext cx="5118619" cy="944881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03" name="Google Shape;1103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3121" y="3506423"/>
            <a:ext cx="1859453" cy="85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1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Facial Verification</a:t>
            </a:r>
            <a:endParaRPr/>
          </a:p>
        </p:txBody>
      </p:sp>
      <p:sp>
        <p:nvSpPr>
          <p:cNvPr id="1110" name="Google Shape;1110;p11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4309" lvl="1" marL="74295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1" name="Google Shape;1111;p114"/>
          <p:cNvSpPr/>
          <p:nvPr/>
        </p:nvSpPr>
        <p:spPr>
          <a:xfrm>
            <a:off x="2267115" y="2423254"/>
            <a:ext cx="2002536" cy="667512"/>
          </a:xfrm>
          <a:prstGeom prst="rect">
            <a:avLst/>
          </a:prstGeom>
          <a:solidFill>
            <a:schemeClr val="accent2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 Image</a:t>
            </a:r>
            <a:endParaRPr/>
          </a:p>
        </p:txBody>
      </p:sp>
      <p:sp>
        <p:nvSpPr>
          <p:cNvPr id="1112" name="Google Shape;1112;p114"/>
          <p:cNvSpPr/>
          <p:nvPr/>
        </p:nvSpPr>
        <p:spPr>
          <a:xfrm>
            <a:off x="4846320" y="1463166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Webcam Frame Capture</a:t>
            </a:r>
            <a:endParaRPr/>
          </a:p>
        </p:txBody>
      </p:sp>
      <p:sp>
        <p:nvSpPr>
          <p:cNvPr id="1113" name="Google Shape;1113;p114"/>
          <p:cNvSpPr/>
          <p:nvPr/>
        </p:nvSpPr>
        <p:spPr>
          <a:xfrm>
            <a:off x="4846320" y="2423254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Face Detection</a:t>
            </a:r>
            <a:endParaRPr/>
          </a:p>
        </p:txBody>
      </p:sp>
      <p:sp>
        <p:nvSpPr>
          <p:cNvPr id="1114" name="Google Shape;1114;p114"/>
          <p:cNvSpPr/>
          <p:nvPr/>
        </p:nvSpPr>
        <p:spPr>
          <a:xfrm>
            <a:off x="4846320" y="3383342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Crop Face and Resize Image</a:t>
            </a:r>
            <a:endParaRPr/>
          </a:p>
        </p:txBody>
      </p:sp>
      <p:sp>
        <p:nvSpPr>
          <p:cNvPr id="1115" name="Google Shape;1115;p114"/>
          <p:cNvSpPr/>
          <p:nvPr/>
        </p:nvSpPr>
        <p:spPr>
          <a:xfrm>
            <a:off x="4846320" y="4343430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Extract Embeddings</a:t>
            </a:r>
            <a:endParaRPr/>
          </a:p>
        </p:txBody>
      </p:sp>
      <p:sp>
        <p:nvSpPr>
          <p:cNvPr id="1116" name="Google Shape;1116;p114"/>
          <p:cNvSpPr/>
          <p:nvPr/>
        </p:nvSpPr>
        <p:spPr>
          <a:xfrm>
            <a:off x="4846320" y="5303518"/>
            <a:ext cx="2002536" cy="66751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Compare Vectors</a:t>
            </a:r>
            <a:endParaRPr/>
          </a:p>
        </p:txBody>
      </p:sp>
      <p:cxnSp>
        <p:nvCxnSpPr>
          <p:cNvPr id="1117" name="Google Shape;1117;p114"/>
          <p:cNvCxnSpPr>
            <a:stCxn id="1111" idx="3"/>
            <a:endCxn id="1113" idx="1"/>
          </p:cNvCxnSpPr>
          <p:nvPr/>
        </p:nvCxnSpPr>
        <p:spPr>
          <a:xfrm>
            <a:off x="4269651" y="2757010"/>
            <a:ext cx="5766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8" name="Google Shape;1118;p114"/>
          <p:cNvCxnSpPr/>
          <p:nvPr/>
        </p:nvCxnSpPr>
        <p:spPr>
          <a:xfrm>
            <a:off x="5538216" y="3084560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9" name="Google Shape;1119;p114"/>
          <p:cNvCxnSpPr/>
          <p:nvPr/>
        </p:nvCxnSpPr>
        <p:spPr>
          <a:xfrm>
            <a:off x="5847588" y="2130678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0" name="Google Shape;1120;p114"/>
          <p:cNvCxnSpPr/>
          <p:nvPr/>
        </p:nvCxnSpPr>
        <p:spPr>
          <a:xfrm>
            <a:off x="6137148" y="3090766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1" name="Google Shape;1121;p114"/>
          <p:cNvCxnSpPr/>
          <p:nvPr/>
        </p:nvCxnSpPr>
        <p:spPr>
          <a:xfrm>
            <a:off x="5538216" y="4044648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2" name="Google Shape;1122;p114"/>
          <p:cNvCxnSpPr/>
          <p:nvPr/>
        </p:nvCxnSpPr>
        <p:spPr>
          <a:xfrm>
            <a:off x="6137148" y="4050854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3" name="Google Shape;1123;p114"/>
          <p:cNvCxnSpPr/>
          <p:nvPr/>
        </p:nvCxnSpPr>
        <p:spPr>
          <a:xfrm>
            <a:off x="5538216" y="5004736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4" name="Google Shape;1124;p114"/>
          <p:cNvCxnSpPr/>
          <p:nvPr/>
        </p:nvCxnSpPr>
        <p:spPr>
          <a:xfrm>
            <a:off x="6137148" y="5010942"/>
            <a:ext cx="0" cy="2925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5" name="Google Shape;1125;p114"/>
          <p:cNvCxnSpPr>
            <a:stCxn id="1116" idx="3"/>
          </p:cNvCxnSpPr>
          <p:nvPr/>
        </p:nvCxnSpPr>
        <p:spPr>
          <a:xfrm>
            <a:off x="6848856" y="5637274"/>
            <a:ext cx="576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6" name="Google Shape;1126;p114"/>
          <p:cNvSpPr/>
          <p:nvPr/>
        </p:nvSpPr>
        <p:spPr>
          <a:xfrm>
            <a:off x="7425525" y="5306534"/>
            <a:ext cx="2002536" cy="667512"/>
          </a:xfrm>
          <a:prstGeom prst="rect">
            <a:avLst/>
          </a:prstGeom>
          <a:solidFill>
            <a:schemeClr val="accent2"/>
          </a:solidFill>
          <a:ln cap="rnd" cmpd="sng" w="19050">
            <a:solidFill>
              <a:srgbClr val="4A08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 Classification</a:t>
            </a:r>
            <a:endParaRPr/>
          </a:p>
        </p:txBody>
      </p:sp>
      <p:pic>
        <p:nvPicPr>
          <p:cNvPr id="1127" name="Google Shape;112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8511" y="1853248"/>
            <a:ext cx="4967694" cy="2708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8" name="Google Shape;1128;p114"/>
          <p:cNvCxnSpPr/>
          <p:nvPr/>
        </p:nvCxnSpPr>
        <p:spPr>
          <a:xfrm rot="10800000">
            <a:off x="7038511" y="4562155"/>
            <a:ext cx="387014" cy="744379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9" name="Google Shape;1129;p114"/>
          <p:cNvCxnSpPr/>
          <p:nvPr/>
        </p:nvCxnSpPr>
        <p:spPr>
          <a:xfrm flipH="1">
            <a:off x="9428061" y="4562155"/>
            <a:ext cx="2578144" cy="1408875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Demo Discussion</a:t>
            </a:r>
            <a:endParaRPr/>
          </a:p>
        </p:txBody>
      </p:sp>
      <p:sp>
        <p:nvSpPr>
          <p:cNvPr id="1140" name="Google Shape;1140;p11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Three scenarios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Rockwell"/>
              <a:buNone/>
            </a:pPr>
            <a:r>
              <a:rPr lang="en-US" sz="4400">
                <a:latin typeface="Rockwell"/>
                <a:ea typeface="Rockwell"/>
                <a:cs typeface="Rockwell"/>
                <a:sym typeface="Rockwell"/>
              </a:rPr>
              <a:t>Demo Discussion</a:t>
            </a:r>
            <a:endParaRPr/>
          </a:p>
        </p:txBody>
      </p:sp>
      <p:sp>
        <p:nvSpPr>
          <p:cNvPr id="1146" name="Google Shape;1146;p11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Three scenarios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John Connor comparison to me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&gt;80% similarity, a bit high? Likely due to comparison being done on cropped images instead of key facial features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